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9144000" cy="6858000" type="screen4x3"/>
  <p:notesSz cx="6794500" cy="9931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567"/>
    <a:srgbClr val="CA381B"/>
    <a:srgbClr val="E24113"/>
    <a:srgbClr val="BD3D22"/>
    <a:srgbClr val="CE37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6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3978" y="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6EA7B060-4ABA-564A-8635-460A5E1F775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67BF83D1-8906-A94C-BE63-073882FCF6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86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88A248AA-0FBA-9842-86AE-67FD8A565BAE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887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8779D689-F342-1D48-A902-D348B1EF1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55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6425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8" y="0"/>
            <a:ext cx="4526823" cy="3775903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76" y="4927514"/>
            <a:ext cx="2592000" cy="805676"/>
          </a:xfrm>
          <a:prstGeom prst="rect">
            <a:avLst/>
          </a:prstGeom>
        </p:spPr>
      </p:pic>
      <p:cxnSp>
        <p:nvCxnSpPr>
          <p:cNvPr id="6" name="Connecteur droit 5"/>
          <p:cNvCxnSpPr/>
          <p:nvPr userDrawn="1"/>
        </p:nvCxnSpPr>
        <p:spPr>
          <a:xfrm>
            <a:off x="4572000" y="4927514"/>
            <a:ext cx="0" cy="805677"/>
          </a:xfrm>
          <a:prstGeom prst="line">
            <a:avLst/>
          </a:prstGeom>
          <a:ln>
            <a:solidFill>
              <a:srgbClr val="1E256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4753789" y="4841523"/>
            <a:ext cx="3948112" cy="6414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70000"/>
              </a:lnSpc>
              <a:buNone/>
              <a:defRPr sz="2400" baseline="0">
                <a:solidFill>
                  <a:srgbClr val="FF6600"/>
                </a:solidFill>
              </a:defRPr>
            </a:lvl1pPr>
          </a:lstStyle>
          <a:p>
            <a:pPr lvl="0"/>
            <a:r>
              <a:rPr lang="fr-FR" dirty="0" smtClean="0"/>
              <a:t>TITRE DE LA PRÉSENTATION</a:t>
            </a:r>
          </a:p>
          <a:p>
            <a:pPr lvl="0"/>
            <a:r>
              <a:rPr lang="fr-FR" dirty="0" smtClean="0"/>
              <a:t>SUR DEUX LIGNES</a:t>
            </a:r>
            <a:endParaRPr lang="fr-FR" dirty="0"/>
          </a:p>
        </p:txBody>
      </p:sp>
      <p:sp>
        <p:nvSpPr>
          <p:cNvPr id="8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4753789" y="5457219"/>
            <a:ext cx="3948112" cy="4204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1E2567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  <a:endParaRPr lang="fr-FR" dirty="0"/>
          </a:p>
        </p:txBody>
      </p:sp>
      <p:pic>
        <p:nvPicPr>
          <p:cNvPr id="9" name="Image 8" descr="logo-upec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76" y="6164124"/>
            <a:ext cx="678638" cy="288000"/>
          </a:xfrm>
          <a:prstGeom prst="rect">
            <a:avLst/>
          </a:prstGeom>
        </p:spPr>
      </p:pic>
      <p:pic>
        <p:nvPicPr>
          <p:cNvPr id="10" name="Image 9" descr="logo-inserm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121" y="6177224"/>
            <a:ext cx="739268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65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rubriqu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21" y="0"/>
            <a:ext cx="9144021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pour une image  11"/>
          <p:cNvSpPr>
            <a:spLocks noGrp="1"/>
          </p:cNvSpPr>
          <p:nvPr>
            <p:ph type="pic" sz="quarter" idx="16" hasCustomPrompt="1"/>
          </p:nvPr>
        </p:nvSpPr>
        <p:spPr>
          <a:xfrm>
            <a:off x="4573588" y="0"/>
            <a:ext cx="4570412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1E2567"/>
                </a:solidFill>
              </a:defRPr>
            </a:lvl1pPr>
          </a:lstStyle>
          <a:p>
            <a:r>
              <a:rPr lang="fr-FR" dirty="0" smtClean="0"/>
              <a:t>Insérez une image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385763" y="2531964"/>
            <a:ext cx="3948112" cy="9946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rgbClr val="FF6600"/>
                </a:solidFill>
              </a:defRPr>
            </a:lvl1pPr>
          </a:lstStyle>
          <a:p>
            <a:pPr lvl="0"/>
            <a:r>
              <a:rPr lang="fr-FR" dirty="0" smtClean="0"/>
              <a:t>TITRE DE LA RUBRIQUE</a:t>
            </a:r>
          </a:p>
          <a:p>
            <a:pPr lvl="0"/>
            <a:r>
              <a:rPr lang="fr-FR" dirty="0" smtClean="0"/>
              <a:t>SUR DEUX LIGNES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385763" y="3628926"/>
            <a:ext cx="3948112" cy="7128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rgbClr val="1E2567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7" hasCustomPrompt="1"/>
          </p:nvPr>
        </p:nvSpPr>
        <p:spPr>
          <a:xfrm>
            <a:off x="385763" y="171451"/>
            <a:ext cx="3948112" cy="5922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rgbClr val="1E2567"/>
                </a:solidFill>
              </a:defRPr>
            </a:lvl1pPr>
          </a:lstStyle>
          <a:p>
            <a:pPr lvl="0"/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8211902" y="6456697"/>
            <a:ext cx="474898" cy="40130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8211902" y="6456697"/>
            <a:ext cx="4748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fld id="{60A3D6F5-761B-4043-A37E-1992D609DB12}" type="slidenum">
              <a:rPr lang="fr-FR" smtClean="0">
                <a:solidFill>
                  <a:srgbClr val="1E2567"/>
                </a:solidFill>
              </a:rPr>
              <a:pPr algn="ctr"/>
              <a:t>‹N°›</a:t>
            </a:fld>
            <a:endParaRPr lang="fr-FR" dirty="0">
              <a:solidFill>
                <a:srgbClr val="1E25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4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rubrique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fo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877" y="3162205"/>
            <a:ext cx="3441700" cy="3695700"/>
          </a:xfrm>
          <a:prstGeom prst="rect">
            <a:avLst/>
          </a:prstGeom>
        </p:spPr>
      </p:pic>
      <p:sp>
        <p:nvSpPr>
          <p:cNvPr id="7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1595888" y="2531964"/>
            <a:ext cx="3948112" cy="9946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rgbClr val="FF6600"/>
                </a:solidFill>
              </a:defRPr>
            </a:lvl1pPr>
          </a:lstStyle>
          <a:p>
            <a:pPr lvl="0"/>
            <a:r>
              <a:rPr lang="fr-FR" dirty="0" smtClean="0"/>
              <a:t>TITRE DE LA RUBRIQUE</a:t>
            </a:r>
          </a:p>
          <a:p>
            <a:pPr lvl="0"/>
            <a:r>
              <a:rPr lang="fr-FR" dirty="0" smtClean="0"/>
              <a:t>SUR DEUX LIGNES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1595888" y="3628926"/>
            <a:ext cx="3948112" cy="7128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rgbClr val="1E2567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595888" y="171451"/>
            <a:ext cx="3948112" cy="5922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rgbClr val="1E2567"/>
                </a:solidFill>
              </a:defRPr>
            </a:lvl1pPr>
          </a:lstStyle>
          <a:p>
            <a:pPr lvl="0"/>
            <a:r>
              <a:rPr lang="fr-FR" dirty="0" smtClean="0"/>
              <a:t>TITRE DE LA PRÉSENTATION</a:t>
            </a:r>
            <a:endParaRPr lang="fr-FR" dirty="0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5979419" y="2687993"/>
            <a:ext cx="0" cy="1173252"/>
          </a:xfrm>
          <a:prstGeom prst="line">
            <a:avLst/>
          </a:prstGeom>
          <a:ln w="12700">
            <a:solidFill>
              <a:srgbClr val="1E256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 userDrawn="1"/>
        </p:nvSpPr>
        <p:spPr>
          <a:xfrm>
            <a:off x="8211902" y="6456697"/>
            <a:ext cx="474898" cy="40130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 userDrawn="1"/>
        </p:nvSpPr>
        <p:spPr>
          <a:xfrm>
            <a:off x="8211902" y="6456697"/>
            <a:ext cx="4748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fld id="{60A3D6F5-761B-4043-A37E-1992D609DB12}" type="slidenum">
              <a:rPr lang="fr-FR" smtClean="0">
                <a:solidFill>
                  <a:srgbClr val="1E2567"/>
                </a:solidFill>
              </a:rPr>
              <a:pPr algn="ctr"/>
              <a:t>‹N°›</a:t>
            </a:fld>
            <a:endParaRPr lang="fr-FR" dirty="0">
              <a:solidFill>
                <a:srgbClr val="1E25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7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rubriqu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fo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877" y="3162205"/>
            <a:ext cx="3441700" cy="3695700"/>
          </a:xfrm>
          <a:prstGeom prst="rect">
            <a:avLst/>
          </a:prstGeom>
        </p:spPr>
      </p:pic>
      <p:sp>
        <p:nvSpPr>
          <p:cNvPr id="7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831419" y="2531964"/>
            <a:ext cx="3948112" cy="9946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6600"/>
                </a:solidFill>
              </a:defRPr>
            </a:lvl1pPr>
          </a:lstStyle>
          <a:p>
            <a:pPr lvl="0"/>
            <a:r>
              <a:rPr lang="fr-FR" dirty="0" smtClean="0"/>
              <a:t>TITRE DE LA RUBRIQUE</a:t>
            </a:r>
          </a:p>
          <a:p>
            <a:pPr lvl="0"/>
            <a:r>
              <a:rPr lang="fr-FR" dirty="0" smtClean="0"/>
              <a:t>SUR DEUX LIGNES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831419" y="3628926"/>
            <a:ext cx="3948112" cy="7128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1E2567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1418" y="171451"/>
            <a:ext cx="7855381" cy="5922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rgbClr val="1E2567"/>
                </a:solidFill>
              </a:defRPr>
            </a:lvl1pPr>
          </a:lstStyle>
          <a:p>
            <a:pPr lvl="0"/>
            <a:r>
              <a:rPr lang="fr-FR" dirty="0" smtClean="0"/>
              <a:t>TITRE DE LA PRÉSENTATION</a:t>
            </a:r>
            <a:endParaRPr lang="fr-FR" dirty="0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396000" y="2687993"/>
            <a:ext cx="0" cy="1173252"/>
          </a:xfrm>
          <a:prstGeom prst="line">
            <a:avLst/>
          </a:prstGeom>
          <a:ln w="12700">
            <a:solidFill>
              <a:srgbClr val="1E256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8211902" y="6456697"/>
            <a:ext cx="474898" cy="40130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 userDrawn="1"/>
        </p:nvSpPr>
        <p:spPr>
          <a:xfrm>
            <a:off x="8211902" y="6456697"/>
            <a:ext cx="4748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fld id="{60A3D6F5-761B-4043-A37E-1992D609DB12}" type="slidenum">
              <a:rPr lang="fr-FR" smtClean="0">
                <a:solidFill>
                  <a:srgbClr val="1E2567"/>
                </a:solidFill>
              </a:rPr>
              <a:pPr algn="ctr"/>
              <a:t>‹N°›</a:t>
            </a:fld>
            <a:endParaRPr lang="fr-FR" dirty="0">
              <a:solidFill>
                <a:srgbClr val="1E25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28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eur droit 10"/>
          <p:cNvCxnSpPr/>
          <p:nvPr userDrawn="1"/>
        </p:nvCxnSpPr>
        <p:spPr>
          <a:xfrm flipH="1">
            <a:off x="1" y="1038246"/>
            <a:ext cx="9143999" cy="0"/>
          </a:xfrm>
          <a:prstGeom prst="line">
            <a:avLst/>
          </a:prstGeom>
          <a:ln w="12700">
            <a:solidFill>
              <a:srgbClr val="1E256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395288" y="471488"/>
            <a:ext cx="8451850" cy="360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rgbClr val="FF6600"/>
                </a:solidFill>
              </a:defRPr>
            </a:lvl1pPr>
          </a:lstStyle>
          <a:p>
            <a:pPr lvl="0"/>
            <a:r>
              <a:rPr lang="fr-FR" dirty="0" smtClean="0"/>
              <a:t>TITRE DE LA RUBRIQUE</a:t>
            </a:r>
            <a:endParaRPr lang="fr-FR" dirty="0"/>
          </a:p>
        </p:txBody>
      </p:sp>
      <p:sp>
        <p:nvSpPr>
          <p:cNvPr id="16" name="Espace réservé du texte 13"/>
          <p:cNvSpPr>
            <a:spLocks noGrp="1"/>
          </p:cNvSpPr>
          <p:nvPr>
            <p:ph type="body" sz="quarter" idx="17" hasCustomPrompt="1"/>
          </p:nvPr>
        </p:nvSpPr>
        <p:spPr>
          <a:xfrm>
            <a:off x="395288" y="171451"/>
            <a:ext cx="8451850" cy="300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rgbClr val="1E2567"/>
                </a:solidFill>
              </a:defRPr>
            </a:lvl1pPr>
          </a:lstStyle>
          <a:p>
            <a:pPr lvl="0"/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9" hasCustomPrompt="1"/>
          </p:nvPr>
        </p:nvSpPr>
        <p:spPr>
          <a:xfrm>
            <a:off x="395288" y="1416049"/>
            <a:ext cx="8451850" cy="5145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rgbClr val="FF6600"/>
                </a:solidFill>
              </a:defRPr>
            </a:lvl1pPr>
          </a:lstStyle>
          <a:p>
            <a:pPr lvl="0"/>
            <a:r>
              <a:rPr lang="fr-FR" dirty="0" smtClean="0"/>
              <a:t>TITRE DE LA PAGE</a:t>
            </a:r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0" hasCustomPrompt="1"/>
          </p:nvPr>
        </p:nvSpPr>
        <p:spPr>
          <a:xfrm>
            <a:off x="395288" y="2110601"/>
            <a:ext cx="8451850" cy="4807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 baseline="0">
                <a:solidFill>
                  <a:srgbClr val="1E2567"/>
                </a:solidFill>
              </a:defRPr>
            </a:lvl1pPr>
          </a:lstStyle>
          <a:p>
            <a:pPr lvl="0"/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21" hasCustomPrompt="1"/>
          </p:nvPr>
        </p:nvSpPr>
        <p:spPr>
          <a:xfrm>
            <a:off x="395288" y="2892425"/>
            <a:ext cx="8451850" cy="324326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1E2567"/>
                </a:solidFill>
              </a:defRPr>
            </a:lvl1pPr>
            <a:lvl2pPr>
              <a:defRPr sz="1800">
                <a:solidFill>
                  <a:srgbClr val="1E2567"/>
                </a:solidFill>
              </a:defRPr>
            </a:lvl2pPr>
            <a:lvl3pPr>
              <a:defRPr sz="1600">
                <a:solidFill>
                  <a:srgbClr val="1E2567"/>
                </a:solidFill>
              </a:defRPr>
            </a:lvl3pPr>
            <a:lvl4pPr>
              <a:defRPr sz="1400">
                <a:solidFill>
                  <a:srgbClr val="1E2567"/>
                </a:solidFill>
              </a:defRPr>
            </a:lvl4pPr>
            <a:lvl5pPr>
              <a:defRPr sz="1200">
                <a:solidFill>
                  <a:srgbClr val="1E2567"/>
                </a:solidFill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794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395288" y="471488"/>
            <a:ext cx="8451850" cy="360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rgbClr val="FF6600"/>
                </a:solidFill>
              </a:defRPr>
            </a:lvl1pPr>
          </a:lstStyle>
          <a:p>
            <a:pPr lvl="0"/>
            <a:r>
              <a:rPr lang="fr-FR" dirty="0" smtClean="0"/>
              <a:t>TITRE DE LA RUBRIQUE</a:t>
            </a:r>
            <a:endParaRPr lang="fr-FR" dirty="0"/>
          </a:p>
        </p:txBody>
      </p:sp>
      <p:sp>
        <p:nvSpPr>
          <p:cNvPr id="16" name="Espace réservé du texte 13"/>
          <p:cNvSpPr>
            <a:spLocks noGrp="1"/>
          </p:cNvSpPr>
          <p:nvPr>
            <p:ph type="body" sz="quarter" idx="17" hasCustomPrompt="1"/>
          </p:nvPr>
        </p:nvSpPr>
        <p:spPr>
          <a:xfrm>
            <a:off x="395288" y="171451"/>
            <a:ext cx="8451850" cy="300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rgbClr val="1E2567"/>
                </a:solidFill>
              </a:defRPr>
            </a:lvl1pPr>
          </a:lstStyle>
          <a:p>
            <a:pPr lvl="0"/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9" hasCustomPrompt="1"/>
          </p:nvPr>
        </p:nvSpPr>
        <p:spPr>
          <a:xfrm>
            <a:off x="395288" y="1416049"/>
            <a:ext cx="3886571" cy="5145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rgbClr val="FF6600"/>
                </a:solidFill>
              </a:defRPr>
            </a:lvl1pPr>
          </a:lstStyle>
          <a:p>
            <a:pPr lvl="0"/>
            <a:r>
              <a:rPr lang="fr-FR" dirty="0" smtClean="0"/>
              <a:t>TITRE DE LA PAGE</a:t>
            </a:r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0" hasCustomPrompt="1"/>
          </p:nvPr>
        </p:nvSpPr>
        <p:spPr>
          <a:xfrm>
            <a:off x="395288" y="2110601"/>
            <a:ext cx="3886571" cy="4807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 baseline="0">
                <a:solidFill>
                  <a:srgbClr val="1E2567"/>
                </a:solidFill>
              </a:defRPr>
            </a:lvl1pPr>
          </a:lstStyle>
          <a:p>
            <a:pPr lvl="0"/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21" hasCustomPrompt="1"/>
          </p:nvPr>
        </p:nvSpPr>
        <p:spPr>
          <a:xfrm>
            <a:off x="395288" y="2892425"/>
            <a:ext cx="3886571" cy="324326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1E2567"/>
                </a:solidFill>
              </a:defRPr>
            </a:lvl1pPr>
            <a:lvl2pPr>
              <a:defRPr sz="1800">
                <a:solidFill>
                  <a:srgbClr val="1E2567"/>
                </a:solidFill>
              </a:defRPr>
            </a:lvl2pPr>
            <a:lvl3pPr>
              <a:defRPr sz="1600">
                <a:solidFill>
                  <a:srgbClr val="1E2567"/>
                </a:solidFill>
              </a:defRPr>
            </a:lvl3pPr>
            <a:lvl4pPr>
              <a:defRPr sz="1400">
                <a:solidFill>
                  <a:srgbClr val="1E2567"/>
                </a:solidFill>
              </a:defRPr>
            </a:lvl4pPr>
            <a:lvl5pPr>
              <a:defRPr sz="1200">
                <a:solidFill>
                  <a:srgbClr val="1E2567"/>
                </a:solidFill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9" name="Espace réservé pour une image  11"/>
          <p:cNvSpPr>
            <a:spLocks noGrp="1"/>
          </p:cNvSpPr>
          <p:nvPr>
            <p:ph type="pic" sz="quarter" idx="16" hasCustomPrompt="1"/>
          </p:nvPr>
        </p:nvSpPr>
        <p:spPr>
          <a:xfrm>
            <a:off x="4573588" y="1038246"/>
            <a:ext cx="4570412" cy="54057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1E2567"/>
                </a:solidFill>
              </a:defRPr>
            </a:lvl1pPr>
          </a:lstStyle>
          <a:p>
            <a:r>
              <a:rPr lang="fr-FR" dirty="0" smtClean="0"/>
              <a:t>Insérez une image</a:t>
            </a:r>
            <a:endParaRPr lang="fr-FR" dirty="0"/>
          </a:p>
        </p:txBody>
      </p:sp>
      <p:cxnSp>
        <p:nvCxnSpPr>
          <p:cNvPr id="11" name="Connecteur droit 10"/>
          <p:cNvCxnSpPr/>
          <p:nvPr userDrawn="1"/>
        </p:nvCxnSpPr>
        <p:spPr>
          <a:xfrm flipH="1">
            <a:off x="1" y="1038246"/>
            <a:ext cx="9143999" cy="0"/>
          </a:xfrm>
          <a:prstGeom prst="line">
            <a:avLst/>
          </a:prstGeom>
          <a:ln w="12700">
            <a:solidFill>
              <a:srgbClr val="1E256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08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49"/>
            <a:ext cx="1371600" cy="327740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4076768"/>
            <a:ext cx="2016000" cy="722452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>
          <a:xfrm>
            <a:off x="1089771" y="4774483"/>
            <a:ext cx="173333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rgbClr val="1E2567"/>
                </a:solidFill>
              </a:rPr>
              <a:t>Tél. : +33 (0)1 49 81 37 70</a:t>
            </a:r>
          </a:p>
          <a:p>
            <a:r>
              <a:rPr lang="fr-FR" sz="900" dirty="0" smtClean="0">
                <a:solidFill>
                  <a:srgbClr val="1E2567"/>
                </a:solidFill>
              </a:rPr>
              <a:t>Fax. : +33 (0)1 49 81 39 00</a:t>
            </a:r>
          </a:p>
          <a:p>
            <a:endParaRPr lang="fr-FR" sz="900" dirty="0" smtClean="0">
              <a:solidFill>
                <a:srgbClr val="1E2567"/>
              </a:solidFill>
            </a:endParaRPr>
          </a:p>
          <a:p>
            <a:r>
              <a:rPr lang="fr-FR" sz="900" dirty="0" smtClean="0">
                <a:solidFill>
                  <a:srgbClr val="1E2567"/>
                </a:solidFill>
              </a:rPr>
              <a:t>INSERM U955</a:t>
            </a:r>
          </a:p>
          <a:p>
            <a:r>
              <a:rPr lang="fr-FR" sz="900" dirty="0" smtClean="0">
                <a:solidFill>
                  <a:srgbClr val="1E2567"/>
                </a:solidFill>
              </a:rPr>
              <a:t>Hôpital Henri Mondor</a:t>
            </a:r>
          </a:p>
          <a:p>
            <a:r>
              <a:rPr lang="fr-FR" sz="900" dirty="0" smtClean="0">
                <a:solidFill>
                  <a:srgbClr val="1E2567"/>
                </a:solidFill>
              </a:rPr>
              <a:t>Faculté de Médecine de Créteil</a:t>
            </a:r>
          </a:p>
          <a:p>
            <a:r>
              <a:rPr lang="fr-FR" sz="900" dirty="0" smtClean="0">
                <a:solidFill>
                  <a:srgbClr val="1E2567"/>
                </a:solidFill>
              </a:rPr>
              <a:t>8, rue du Général Sarrail</a:t>
            </a:r>
          </a:p>
          <a:p>
            <a:r>
              <a:rPr lang="fr-FR" sz="900" dirty="0" smtClean="0">
                <a:solidFill>
                  <a:srgbClr val="1E2567"/>
                </a:solidFill>
              </a:rPr>
              <a:t>94000 Créteil</a:t>
            </a:r>
          </a:p>
          <a:p>
            <a:r>
              <a:rPr lang="fr-FR" sz="900" dirty="0" smtClean="0">
                <a:solidFill>
                  <a:srgbClr val="1E2567"/>
                </a:solidFill>
              </a:rPr>
              <a:t>France</a:t>
            </a:r>
          </a:p>
          <a:p>
            <a:endParaRPr lang="fr-FR" sz="900" dirty="0" smtClean="0">
              <a:solidFill>
                <a:srgbClr val="1E2567"/>
              </a:solidFill>
            </a:endParaRPr>
          </a:p>
          <a:p>
            <a:r>
              <a:rPr lang="fr-FR" sz="900" dirty="0" err="1" smtClean="0">
                <a:solidFill>
                  <a:srgbClr val="1E2567"/>
                </a:solidFill>
              </a:rPr>
              <a:t>www.imrb.inserm.fr</a:t>
            </a:r>
            <a:endParaRPr lang="fr-FR" sz="900" dirty="0" smtClean="0">
              <a:solidFill>
                <a:srgbClr val="1E2567"/>
              </a:solidFill>
            </a:endParaRPr>
          </a:p>
          <a:p>
            <a:r>
              <a:rPr lang="fr-FR" sz="900" dirty="0" err="1" smtClean="0">
                <a:solidFill>
                  <a:srgbClr val="1E2567"/>
                </a:solidFill>
              </a:rPr>
              <a:t>contact@imrb.inserm.fr</a:t>
            </a:r>
            <a:endParaRPr lang="fr-FR" sz="900" dirty="0">
              <a:solidFill>
                <a:srgbClr val="1E2567"/>
              </a:solidFill>
            </a:endParaRPr>
          </a:p>
        </p:txBody>
      </p:sp>
      <p:pic>
        <p:nvPicPr>
          <p:cNvPr id="7" name="Image 6" descr="logo-upec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485" y="6308124"/>
            <a:ext cx="678638" cy="288000"/>
          </a:xfrm>
          <a:prstGeom prst="rect">
            <a:avLst/>
          </a:prstGeom>
        </p:spPr>
      </p:pic>
      <p:pic>
        <p:nvPicPr>
          <p:cNvPr id="9" name="Image 8" descr="logo-inserm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730" y="6321224"/>
            <a:ext cx="739268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23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5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 35" descr="fond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877" y="3162205"/>
            <a:ext cx="3441700" cy="3695700"/>
          </a:xfrm>
          <a:prstGeom prst="rect">
            <a:avLst/>
          </a:prstGeom>
        </p:spPr>
      </p:pic>
      <p:sp>
        <p:nvSpPr>
          <p:cNvPr id="35" name="ZoneTexte 34"/>
          <p:cNvSpPr txBox="1"/>
          <p:nvPr userDrawn="1"/>
        </p:nvSpPr>
        <p:spPr>
          <a:xfrm>
            <a:off x="8211902" y="6456697"/>
            <a:ext cx="4748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fld id="{60A3D6F5-761B-4043-A37E-1992D609DB12}" type="slidenum">
              <a:rPr lang="fr-FR" smtClean="0">
                <a:solidFill>
                  <a:srgbClr val="1E2567"/>
                </a:solidFill>
              </a:rPr>
              <a:pPr algn="ctr"/>
              <a:t>‹N°›</a:t>
            </a:fld>
            <a:endParaRPr lang="fr-FR" dirty="0">
              <a:solidFill>
                <a:srgbClr val="1E2567"/>
              </a:solidFill>
            </a:endParaRPr>
          </a:p>
        </p:txBody>
      </p:sp>
      <p:cxnSp>
        <p:nvCxnSpPr>
          <p:cNvPr id="25" name="Connecteur droit 24"/>
          <p:cNvCxnSpPr/>
          <p:nvPr userDrawn="1"/>
        </p:nvCxnSpPr>
        <p:spPr>
          <a:xfrm flipH="1">
            <a:off x="-12422" y="6444000"/>
            <a:ext cx="9143999" cy="0"/>
          </a:xfrm>
          <a:prstGeom prst="line">
            <a:avLst/>
          </a:prstGeom>
          <a:ln w="12700">
            <a:solidFill>
              <a:srgbClr val="1E256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Image 25" descr="logo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6495486"/>
            <a:ext cx="935999" cy="335424"/>
          </a:xfrm>
          <a:prstGeom prst="rect">
            <a:avLst/>
          </a:prstGeom>
        </p:spPr>
      </p:pic>
      <p:pic>
        <p:nvPicPr>
          <p:cNvPr id="27" name="Image 26" descr="logo-upec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210" y="6529810"/>
            <a:ext cx="678638" cy="288000"/>
          </a:xfrm>
          <a:prstGeom prst="rect">
            <a:avLst/>
          </a:prstGeom>
        </p:spPr>
      </p:pic>
      <p:pic>
        <p:nvPicPr>
          <p:cNvPr id="28" name="Image 27" descr="logo-inser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455" y="6542910"/>
            <a:ext cx="739268" cy="288000"/>
          </a:xfrm>
          <a:prstGeom prst="rect">
            <a:avLst/>
          </a:prstGeom>
        </p:spPr>
      </p:pic>
      <p:cxnSp>
        <p:nvCxnSpPr>
          <p:cNvPr id="29" name="Connecteur droit 28"/>
          <p:cNvCxnSpPr/>
          <p:nvPr userDrawn="1"/>
        </p:nvCxnSpPr>
        <p:spPr>
          <a:xfrm flipV="1">
            <a:off x="1478597" y="6517167"/>
            <a:ext cx="0" cy="274902"/>
          </a:xfrm>
          <a:prstGeom prst="line">
            <a:avLst/>
          </a:prstGeom>
          <a:ln w="12700">
            <a:solidFill>
              <a:srgbClr val="1E256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 userDrawn="1"/>
        </p:nvCxnSpPr>
        <p:spPr>
          <a:xfrm flipV="1">
            <a:off x="3384182" y="6517167"/>
            <a:ext cx="0" cy="274902"/>
          </a:xfrm>
          <a:prstGeom prst="line">
            <a:avLst/>
          </a:prstGeom>
          <a:ln w="12700">
            <a:solidFill>
              <a:srgbClr val="1E256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 userDrawn="1"/>
        </p:nvCxnSpPr>
        <p:spPr>
          <a:xfrm flipV="1">
            <a:off x="4353025" y="6517167"/>
            <a:ext cx="0" cy="274902"/>
          </a:xfrm>
          <a:prstGeom prst="line">
            <a:avLst/>
          </a:prstGeom>
          <a:ln w="12700">
            <a:solidFill>
              <a:srgbClr val="1E256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Espace réservé du texte 36"/>
          <p:cNvSpPr txBox="1">
            <a:spLocks/>
          </p:cNvSpPr>
          <p:nvPr userDrawn="1"/>
        </p:nvSpPr>
        <p:spPr>
          <a:xfrm>
            <a:off x="3384183" y="6512141"/>
            <a:ext cx="968842" cy="1762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rgbClr val="1E256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01/03/2021</a:t>
            </a:r>
            <a:endParaRPr lang="fr-FR" dirty="0"/>
          </a:p>
        </p:txBody>
      </p:sp>
      <p:sp>
        <p:nvSpPr>
          <p:cNvPr id="33" name="Espace réservé du texte 36"/>
          <p:cNvSpPr txBox="1">
            <a:spLocks/>
          </p:cNvSpPr>
          <p:nvPr userDrawn="1"/>
        </p:nvSpPr>
        <p:spPr>
          <a:xfrm>
            <a:off x="4353025" y="6512141"/>
            <a:ext cx="3858877" cy="1762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rgbClr val="1E256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Organigramme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52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4" r:id="rId7"/>
    <p:sldLayoutId id="2147483656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430683" y="1248044"/>
            <a:ext cx="3960000" cy="1690383"/>
          </a:xfrm>
          <a:prstGeom prst="roundRect">
            <a:avLst>
              <a:gd name="adj" fmla="val 704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57175" indent="-257175" defTabSz="2700000">
              <a:spcBef>
                <a:spcPct val="20000"/>
              </a:spcBef>
              <a:defRPr/>
            </a:pPr>
            <a:r>
              <a:rPr lang="fr-FR" sz="900" b="1" dirty="0" smtClean="0">
                <a:solidFill>
                  <a:schemeClr val="accent6">
                    <a:lumMod val="75000"/>
                  </a:schemeClr>
                </a:solidFill>
              </a:rPr>
              <a:t>Service commun administratif</a:t>
            </a:r>
            <a:r>
              <a:rPr lang="fr-FR" sz="9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endParaRPr lang="fr-FR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57175" indent="-257175" defTabSz="2506663">
              <a:spcBef>
                <a:spcPct val="20000"/>
              </a:spcBef>
              <a:defRPr/>
            </a:pPr>
            <a:r>
              <a:rPr lang="fr-FR" sz="9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1000" b="1" dirty="0" smtClean="0">
                <a:solidFill>
                  <a:schemeClr val="tx1"/>
                </a:solidFill>
              </a:rPr>
              <a:t>Responsable</a:t>
            </a: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1000" b="1" dirty="0" smtClean="0">
                <a:solidFill>
                  <a:schemeClr val="tx1"/>
                </a:solidFill>
              </a:rPr>
              <a:t>Christine BOVE</a:t>
            </a:r>
            <a:endParaRPr lang="fr-FR" sz="1000" b="1" dirty="0">
              <a:solidFill>
                <a:schemeClr val="tx1"/>
              </a:solidFill>
            </a:endParaRPr>
          </a:p>
          <a:p>
            <a:pPr marL="257175" indent="-257175" defTabSz="2506663">
              <a:spcBef>
                <a:spcPct val="20000"/>
              </a:spcBef>
              <a:defRPr/>
            </a:pPr>
            <a:r>
              <a:rPr lang="fr-FR" sz="900" b="1" dirty="0">
                <a:solidFill>
                  <a:schemeClr val="tx1"/>
                </a:solidFill>
              </a:rPr>
              <a:t>	</a:t>
            </a:r>
            <a:r>
              <a:rPr lang="fr-FR" sz="900" dirty="0" smtClean="0">
                <a:solidFill>
                  <a:prstClr val="black"/>
                </a:solidFill>
              </a:rPr>
              <a:t>Gestionnaires</a:t>
            </a:r>
            <a:r>
              <a:rPr lang="fr-FR" sz="900" dirty="0" smtClean="0">
                <a:solidFill>
                  <a:schemeClr val="tx1"/>
                </a:solidFill>
              </a:rPr>
              <a:t> plateformes	Sophia BALUSTRE</a:t>
            </a:r>
            <a:endParaRPr lang="fr-FR" sz="900" dirty="0">
              <a:solidFill>
                <a:schemeClr val="tx1"/>
              </a:solidFill>
            </a:endParaRPr>
          </a:p>
          <a:p>
            <a:pPr marL="257175" indent="-257175" defTabSz="2506663">
              <a:spcBef>
                <a:spcPct val="20000"/>
              </a:spcBef>
              <a:defRPr/>
            </a:pPr>
            <a:r>
              <a:rPr lang="fr-FR" sz="900" dirty="0">
                <a:solidFill>
                  <a:schemeClr val="tx1"/>
                </a:solidFill>
              </a:rPr>
              <a:t>	</a:t>
            </a:r>
            <a:r>
              <a:rPr lang="fr-FR" sz="900" dirty="0">
                <a:solidFill>
                  <a:prstClr val="black"/>
                </a:solidFill>
              </a:rPr>
              <a:t>Assistante</a:t>
            </a:r>
            <a:r>
              <a:rPr lang="fr-FR" sz="900" dirty="0">
                <a:solidFill>
                  <a:schemeClr val="tx1"/>
                </a:solidFill>
              </a:rPr>
              <a:t> polyvalente &amp; formations</a:t>
            </a:r>
            <a:r>
              <a:rPr lang="fr-FR" sz="900" dirty="0">
                <a:solidFill>
                  <a:prstClr val="black"/>
                </a:solidFill>
              </a:rPr>
              <a:t>	Caroline </a:t>
            </a:r>
            <a:r>
              <a:rPr lang="fr-FR" sz="900" dirty="0" smtClean="0">
                <a:solidFill>
                  <a:prstClr val="black"/>
                </a:solidFill>
              </a:rPr>
              <a:t>PARIS</a:t>
            </a:r>
            <a:endParaRPr lang="fr-FR" sz="900" dirty="0">
              <a:solidFill>
                <a:prstClr val="black"/>
              </a:solidFill>
            </a:endParaRPr>
          </a:p>
          <a:p>
            <a:pPr marL="257175" indent="-257175" defTabSz="2506663">
              <a:spcBef>
                <a:spcPct val="20000"/>
              </a:spcBef>
              <a:defRPr/>
            </a:pPr>
            <a:r>
              <a:rPr lang="fr-FR" sz="900" dirty="0">
                <a:solidFill>
                  <a:schemeClr val="tx1"/>
                </a:solidFill>
              </a:rPr>
              <a:t>	Gestionnaire </a:t>
            </a:r>
            <a:r>
              <a:rPr lang="fr-FR" sz="900" dirty="0" smtClean="0">
                <a:solidFill>
                  <a:schemeClr val="tx1"/>
                </a:solidFill>
              </a:rPr>
              <a:t>administrative</a:t>
            </a:r>
            <a:r>
              <a:rPr lang="fr-FR" sz="900" dirty="0">
                <a:solidFill>
                  <a:schemeClr val="tx1"/>
                </a:solidFill>
              </a:rPr>
              <a:t>	</a:t>
            </a:r>
            <a:r>
              <a:rPr lang="fr-FR" sz="900" dirty="0" smtClean="0">
                <a:solidFill>
                  <a:schemeClr val="tx1"/>
                </a:solidFill>
              </a:rPr>
              <a:t>Laëtitia JUNG</a:t>
            </a:r>
            <a:endParaRPr lang="fr-FR" sz="900" dirty="0">
              <a:solidFill>
                <a:schemeClr val="tx1"/>
              </a:solidFill>
            </a:endParaRPr>
          </a:p>
          <a:p>
            <a:pPr marL="257175" indent="-257175" defTabSz="2506663">
              <a:spcBef>
                <a:spcPct val="20000"/>
              </a:spcBef>
              <a:defRPr/>
            </a:pPr>
            <a:r>
              <a:rPr lang="fr-FR" sz="900" dirty="0">
                <a:solidFill>
                  <a:schemeClr val="tx1"/>
                </a:solidFill>
              </a:rPr>
              <a:t>	Gestionnaires  des équipes de recherche</a:t>
            </a:r>
          </a:p>
          <a:p>
            <a:pPr marL="257175" indent="-257175" defTabSz="717550">
              <a:spcBef>
                <a:spcPct val="20000"/>
              </a:spcBef>
              <a:defRPr/>
            </a:pPr>
            <a:r>
              <a:rPr lang="fr-FR" sz="900" b="1" dirty="0">
                <a:solidFill>
                  <a:srgbClr val="FF0000"/>
                </a:solidFill>
              </a:rPr>
              <a:t>	</a:t>
            </a:r>
            <a:r>
              <a:rPr lang="fr-FR" sz="900" b="1" dirty="0" smtClean="0">
                <a:solidFill>
                  <a:srgbClr val="FF0000"/>
                </a:solidFill>
              </a:rPr>
              <a:t>	</a:t>
            </a:r>
            <a:r>
              <a:rPr lang="fr-FR" sz="900" dirty="0" smtClean="0">
                <a:solidFill>
                  <a:prstClr val="black"/>
                </a:solidFill>
              </a:rPr>
              <a:t>Véronique BAUDOT	Lila </a:t>
            </a:r>
            <a:r>
              <a:rPr lang="fr-FR" sz="900" dirty="0">
                <a:solidFill>
                  <a:prstClr val="black"/>
                </a:solidFill>
              </a:rPr>
              <a:t>BENDAMECHE </a:t>
            </a:r>
            <a:r>
              <a:rPr lang="en-US" sz="900" dirty="0">
                <a:solidFill>
                  <a:prstClr val="black"/>
                </a:solidFill>
              </a:rPr>
              <a:t>	Julia DI DONATO	</a:t>
            </a:r>
            <a:r>
              <a:rPr lang="fr-FR" sz="900" dirty="0" smtClean="0">
                <a:solidFill>
                  <a:prstClr val="black"/>
                </a:solidFill>
              </a:rPr>
              <a:t>Claudia </a:t>
            </a:r>
            <a:r>
              <a:rPr lang="fr-FR" sz="900" dirty="0">
                <a:solidFill>
                  <a:prstClr val="black"/>
                </a:solidFill>
              </a:rPr>
              <a:t>GRANGETAUD	Maïté </a:t>
            </a:r>
            <a:r>
              <a:rPr lang="fr-FR" sz="900" dirty="0" smtClean="0">
                <a:solidFill>
                  <a:prstClr val="black"/>
                </a:solidFill>
              </a:rPr>
              <a:t>SANSAC</a:t>
            </a:r>
            <a:r>
              <a:rPr lang="fr-FR" sz="900" dirty="0">
                <a:solidFill>
                  <a:prstClr val="black"/>
                </a:solidFill>
              </a:rPr>
              <a:t>	</a:t>
            </a:r>
            <a:r>
              <a:rPr lang="fr-FR" sz="900" dirty="0" smtClean="0">
                <a:solidFill>
                  <a:prstClr val="black"/>
                </a:solidFill>
              </a:rPr>
              <a:t>	</a:t>
            </a:r>
            <a:r>
              <a:rPr lang="fr-FR" sz="900" dirty="0" err="1" smtClean="0">
                <a:solidFill>
                  <a:prstClr val="black"/>
                </a:solidFill>
              </a:rPr>
              <a:t>Eric</a:t>
            </a:r>
            <a:r>
              <a:rPr lang="fr-FR" sz="900" dirty="0">
                <a:solidFill>
                  <a:prstClr val="black"/>
                </a:solidFill>
              </a:rPr>
              <a:t> </a:t>
            </a:r>
            <a:r>
              <a:rPr lang="fr-FR" sz="900" dirty="0" smtClean="0">
                <a:solidFill>
                  <a:prstClr val="black"/>
                </a:solidFill>
              </a:rPr>
              <a:t>SCOAZEC (</a:t>
            </a:r>
            <a:r>
              <a:rPr lang="fr-FR" sz="800" i="1" dirty="0" smtClean="0">
                <a:solidFill>
                  <a:prstClr val="black"/>
                </a:solidFill>
              </a:rPr>
              <a:t>suivi des 				ressources propres)</a:t>
            </a:r>
            <a:endParaRPr lang="en-US" sz="800" i="1" dirty="0">
              <a:solidFill>
                <a:prstClr val="black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922741" y="2369925"/>
            <a:ext cx="3960000" cy="54385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57175" indent="-257175" defTabSz="2700000">
              <a:spcBef>
                <a:spcPct val="20000"/>
              </a:spcBef>
              <a:defRPr/>
            </a:pPr>
            <a:r>
              <a:rPr lang="fr-FR" sz="900" b="1" dirty="0" smtClean="0">
                <a:solidFill>
                  <a:schemeClr val="accent6">
                    <a:lumMod val="75000"/>
                  </a:schemeClr>
                </a:solidFill>
              </a:rPr>
              <a:t>Affaires Immobilières </a:t>
            </a:r>
            <a:r>
              <a:rPr lang="fr-FR" sz="900" b="1" dirty="0">
                <a:solidFill>
                  <a:schemeClr val="accent6">
                    <a:lumMod val="75000"/>
                  </a:schemeClr>
                </a:solidFill>
              </a:rPr>
              <a:t>&amp; Maintenance</a:t>
            </a:r>
          </a:p>
          <a:p>
            <a:pPr marL="257175" indent="-257175" defTabSz="2239963">
              <a:spcBef>
                <a:spcPct val="20000"/>
              </a:spcBef>
              <a:defRPr/>
            </a:pPr>
            <a:r>
              <a:rPr lang="fr-FR" sz="900" dirty="0">
                <a:solidFill>
                  <a:prstClr val="black"/>
                </a:solidFill>
              </a:rPr>
              <a:t>	</a:t>
            </a:r>
            <a:r>
              <a:rPr lang="fr-FR" sz="900" dirty="0" smtClean="0">
                <a:solidFill>
                  <a:schemeClr val="tx1"/>
                </a:solidFill>
              </a:rPr>
              <a:t>Responsable maintenance &amp; logistique	</a:t>
            </a:r>
            <a:r>
              <a:rPr lang="fr-FR" sz="900" dirty="0" smtClean="0">
                <a:solidFill>
                  <a:srgbClr val="000000"/>
                </a:solidFill>
              </a:rPr>
              <a:t>Philippe DRUELLE</a:t>
            </a:r>
          </a:p>
          <a:p>
            <a:pPr marL="257175" indent="-257175" defTabSz="2239963">
              <a:spcBef>
                <a:spcPct val="20000"/>
              </a:spcBef>
              <a:defRPr/>
            </a:pPr>
            <a:r>
              <a:rPr lang="fr-FR" sz="900" dirty="0">
                <a:solidFill>
                  <a:srgbClr val="000000"/>
                </a:solidFill>
              </a:rPr>
              <a:t>	</a:t>
            </a:r>
            <a:r>
              <a:rPr lang="fr-FR" sz="900" dirty="0" smtClean="0">
                <a:solidFill>
                  <a:srgbClr val="000000"/>
                </a:solidFill>
              </a:rPr>
              <a:t>Technicien logistique (40%)	Anthony RIBEIRO DA SILVA</a:t>
            </a:r>
            <a:endParaRPr lang="fr-FR" sz="900" i="1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443027" y="646034"/>
            <a:ext cx="4248000" cy="307611"/>
          </a:xfrm>
          <a:prstGeom prst="roundRect">
            <a:avLst>
              <a:gd name="adj" fmla="val 2550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57175" indent="-257175" defTabSz="2700000">
              <a:spcBef>
                <a:spcPct val="20000"/>
              </a:spcBef>
              <a:defRPr/>
            </a:pPr>
            <a:endParaRPr lang="fr-FR" sz="1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57175" indent="-257175" defTabSz="2692400">
              <a:spcBef>
                <a:spcPct val="20000"/>
              </a:spcBef>
              <a:defRPr/>
            </a:pPr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Secrétaire </a:t>
            </a:r>
            <a:r>
              <a:rPr lang="fr-FR" sz="1100" b="1" dirty="0">
                <a:solidFill>
                  <a:schemeClr val="accent6">
                    <a:lumMod val="75000"/>
                  </a:schemeClr>
                </a:solidFill>
              </a:rPr>
              <a:t>générale       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1100" b="1" dirty="0">
                <a:solidFill>
                  <a:prstClr val="black"/>
                </a:solidFill>
              </a:rPr>
              <a:t>Nelly </a:t>
            </a:r>
            <a:r>
              <a:rPr lang="fr-FR" sz="1100" b="1" dirty="0" smtClean="0">
                <a:solidFill>
                  <a:prstClr val="black"/>
                </a:solidFill>
              </a:rPr>
              <a:t>LEBRET</a:t>
            </a:r>
            <a:r>
              <a:rPr lang="fr-FR" sz="1000" dirty="0">
                <a:solidFill>
                  <a:schemeClr val="tx1"/>
                </a:solidFill>
              </a:rPr>
              <a:t>	</a:t>
            </a:r>
            <a:endParaRPr lang="fr-FR" sz="10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258" y="2987645"/>
            <a:ext cx="8621484" cy="34426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2416629" y="229486"/>
            <a:ext cx="4248000" cy="351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49263">
              <a:tabLst>
                <a:tab pos="1484710" algn="l"/>
              </a:tabLst>
              <a:defRPr/>
            </a:pPr>
            <a:r>
              <a:rPr lang="fr-FR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Directeur</a:t>
            </a:r>
            <a:r>
              <a:rPr lang="fr-FR" sz="1100" b="1" i="1" dirty="0">
                <a:solidFill>
                  <a:schemeClr val="bg1"/>
                </a:solidFill>
              </a:rPr>
              <a:t>	</a:t>
            </a:r>
            <a:r>
              <a:rPr lang="fr-FR" sz="1100" b="1" i="1" dirty="0" smtClean="0">
                <a:solidFill>
                  <a:schemeClr val="bg1"/>
                </a:solidFill>
              </a:rPr>
              <a:t>			</a:t>
            </a:r>
            <a:r>
              <a:rPr lang="fr-FR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Jorge BOCZKOWSKI</a:t>
            </a:r>
            <a:endParaRPr lang="fr-FR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922741" y="1640730"/>
            <a:ext cx="3960000" cy="65140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57175" indent="-257175" defTabSz="2700000">
              <a:spcBef>
                <a:spcPct val="20000"/>
              </a:spcBef>
              <a:defRPr/>
            </a:pPr>
            <a:r>
              <a:rPr lang="fr-FR" sz="900" b="1" dirty="0">
                <a:solidFill>
                  <a:schemeClr val="accent6">
                    <a:lumMod val="75000"/>
                  </a:schemeClr>
                </a:solidFill>
              </a:rPr>
              <a:t>Communication &amp; Informatique</a:t>
            </a:r>
          </a:p>
          <a:p>
            <a:pPr marL="257175" indent="-257175" defTabSz="2598738">
              <a:spcBef>
                <a:spcPct val="20000"/>
              </a:spcBef>
              <a:defRPr/>
            </a:pPr>
            <a:r>
              <a:rPr lang="fr-FR" sz="900" b="1" dirty="0">
                <a:solidFill>
                  <a:srgbClr val="C00000"/>
                </a:solidFill>
              </a:rPr>
              <a:t>	</a:t>
            </a:r>
            <a:r>
              <a:rPr lang="fr-FR" sz="900" dirty="0" smtClean="0">
                <a:solidFill>
                  <a:schemeClr val="tx1"/>
                </a:solidFill>
              </a:rPr>
              <a:t>Chargé des projets Informatiques</a:t>
            </a:r>
            <a:r>
              <a:rPr lang="fr-FR" sz="900" dirty="0">
                <a:solidFill>
                  <a:schemeClr val="tx1"/>
                </a:solidFill>
              </a:rPr>
              <a:t>	Franck BERNARD</a:t>
            </a:r>
          </a:p>
          <a:p>
            <a:pPr marL="257175" indent="-257175" defTabSz="2598738">
              <a:spcBef>
                <a:spcPct val="20000"/>
              </a:spcBef>
              <a:defRPr/>
            </a:pPr>
            <a:r>
              <a:rPr lang="fr-FR" sz="900" dirty="0" smtClean="0">
                <a:solidFill>
                  <a:schemeClr val="tx1"/>
                </a:solidFill>
              </a:rPr>
              <a:t>	Webmestre </a:t>
            </a:r>
            <a:r>
              <a:rPr lang="fr-FR" sz="900" dirty="0">
                <a:solidFill>
                  <a:schemeClr val="tx1"/>
                </a:solidFill>
              </a:rPr>
              <a:t>/ communication et documentation	Franck </a:t>
            </a:r>
            <a:r>
              <a:rPr lang="fr-FR" sz="900" dirty="0" smtClean="0">
                <a:solidFill>
                  <a:schemeClr val="tx1"/>
                </a:solidFill>
              </a:rPr>
              <a:t>MAILLOCHON</a:t>
            </a:r>
            <a:endParaRPr lang="fr-FR" sz="900" b="1" dirty="0">
              <a:solidFill>
                <a:srgbClr val="C00000"/>
              </a:solidFill>
            </a:endParaRPr>
          </a:p>
          <a:p>
            <a:pPr marL="257175" indent="-257175" defTabSz="2598738">
              <a:spcBef>
                <a:spcPct val="20000"/>
              </a:spcBef>
              <a:defRPr/>
            </a:pPr>
            <a:r>
              <a:rPr lang="fr-FR" sz="900" b="1" dirty="0">
                <a:solidFill>
                  <a:srgbClr val="C00000"/>
                </a:solidFill>
              </a:rPr>
              <a:t>	</a:t>
            </a:r>
            <a:r>
              <a:rPr lang="fr-FR" sz="900" dirty="0" smtClean="0">
                <a:solidFill>
                  <a:schemeClr val="tx1"/>
                </a:solidFill>
              </a:rPr>
              <a:t>Technicien </a:t>
            </a:r>
            <a:r>
              <a:rPr lang="fr-FR" sz="900" dirty="0">
                <a:solidFill>
                  <a:schemeClr val="tx1"/>
                </a:solidFill>
              </a:rPr>
              <a:t>Bureautique 	</a:t>
            </a:r>
            <a:r>
              <a:rPr lang="fr-FR" sz="900" dirty="0" smtClean="0">
                <a:solidFill>
                  <a:schemeClr val="tx1"/>
                </a:solidFill>
              </a:rPr>
              <a:t>Julien MEYER</a:t>
            </a:r>
            <a:endParaRPr lang="fr-FR" sz="900" i="1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922741" y="1088331"/>
            <a:ext cx="3960001" cy="451619"/>
          </a:xfrm>
          <a:prstGeom prst="roundRect">
            <a:avLst>
              <a:gd name="adj" fmla="val 13120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7175" indent="-257175" defTabSz="2692400">
              <a:spcBef>
                <a:spcPct val="20000"/>
              </a:spcBef>
              <a:tabLst>
                <a:tab pos="2018110" algn="l"/>
              </a:tabLst>
              <a:defRPr/>
            </a:pPr>
            <a:r>
              <a:rPr lang="fr-FR" sz="1000" b="1" dirty="0" smtClean="0">
                <a:solidFill>
                  <a:schemeClr val="accent6">
                    <a:lumMod val="75000"/>
                  </a:schemeClr>
                </a:solidFill>
              </a:rPr>
              <a:t>Secrétaire Général </a:t>
            </a:r>
            <a:r>
              <a:rPr lang="fr-FR" sz="1000" b="1" dirty="0">
                <a:solidFill>
                  <a:schemeClr val="accent6">
                    <a:lumMod val="75000"/>
                  </a:schemeClr>
                </a:solidFill>
              </a:rPr>
              <a:t>Adjoint</a:t>
            </a:r>
            <a:r>
              <a:rPr lang="fr-FR" sz="750" dirty="0">
                <a:solidFill>
                  <a:schemeClr val="tx1"/>
                </a:solidFill>
              </a:rPr>
              <a:t>	</a:t>
            </a:r>
            <a:r>
              <a:rPr lang="fr-FR" sz="1000" b="1" dirty="0" smtClean="0">
                <a:solidFill>
                  <a:schemeClr val="tx1"/>
                </a:solidFill>
              </a:rPr>
              <a:t>Olivier FERAUD</a:t>
            </a:r>
          </a:p>
          <a:p>
            <a:pPr marL="257175" indent="-257175" defTabSz="2692400">
              <a:spcBef>
                <a:spcPct val="20000"/>
              </a:spcBef>
              <a:tabLst>
                <a:tab pos="2018110" algn="l"/>
              </a:tabLst>
              <a:defRPr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En charge de l’Immobilier</a:t>
            </a:r>
            <a:r>
              <a:rPr lang="fr-FR" sz="750" dirty="0">
                <a:solidFill>
                  <a:schemeClr val="tx1"/>
                </a:solidFill>
              </a:rPr>
              <a:t>	</a:t>
            </a:r>
            <a:r>
              <a:rPr lang="fr-FR" sz="1000" dirty="0">
                <a:solidFill>
                  <a:schemeClr val="accent6">
                    <a:lumMod val="75000"/>
                  </a:schemeClr>
                </a:solidFill>
              </a:rPr>
              <a:t>Coordinateur des plateformes </a:t>
            </a:r>
            <a:endParaRPr lang="fr-FR" sz="1000" dirty="0">
              <a:solidFill>
                <a:schemeClr val="tx1"/>
              </a:solidFill>
            </a:endParaRPr>
          </a:p>
        </p:txBody>
      </p:sp>
      <p:grpSp>
        <p:nvGrpSpPr>
          <p:cNvPr id="34" name="Groupe 33"/>
          <p:cNvGrpSpPr/>
          <p:nvPr/>
        </p:nvGrpSpPr>
        <p:grpSpPr>
          <a:xfrm>
            <a:off x="441689" y="5586513"/>
            <a:ext cx="3971007" cy="795917"/>
            <a:chOff x="242999" y="5586513"/>
            <a:chExt cx="3971007" cy="795917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251037" y="5586513"/>
              <a:ext cx="3962969" cy="795917"/>
            </a:xfrm>
            <a:prstGeom prst="roundRect">
              <a:avLst>
                <a:gd name="adj" fmla="val 2031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66700" indent="9525" defTabSz="606425">
                <a:spcBef>
                  <a:spcPct val="20000"/>
                </a:spcBef>
                <a:defRPr/>
              </a:pPr>
              <a:r>
                <a:rPr lang="fr-FR" sz="900" dirty="0" smtClean="0">
                  <a:solidFill>
                    <a:srgbClr val="000000"/>
                  </a:solidFill>
                </a:rPr>
                <a:t>Responsable </a:t>
              </a:r>
              <a:r>
                <a:rPr lang="fr-FR" sz="900" dirty="0">
                  <a:solidFill>
                    <a:srgbClr val="000000"/>
                  </a:solidFill>
                </a:rPr>
                <a:t>technique </a:t>
              </a:r>
              <a:r>
                <a:rPr lang="fr-FR" sz="900" dirty="0" smtClean="0">
                  <a:solidFill>
                    <a:srgbClr val="000000"/>
                  </a:solidFill>
                </a:rPr>
                <a:t>		</a:t>
              </a:r>
              <a:r>
                <a:rPr lang="fr-FR" sz="900" dirty="0">
                  <a:solidFill>
                    <a:schemeClr val="tx1"/>
                  </a:solidFill>
                </a:rPr>
                <a:t>Stéphane KERBRAT</a:t>
              </a:r>
            </a:p>
            <a:p>
              <a:pPr marL="266700" indent="9525" defTabSz="606425">
                <a:spcBef>
                  <a:spcPct val="20000"/>
                </a:spcBef>
                <a:defRPr/>
              </a:pPr>
              <a:r>
                <a:rPr lang="fr-FR" sz="900" dirty="0" smtClean="0">
                  <a:solidFill>
                    <a:srgbClr val="000000"/>
                  </a:solidFill>
                </a:rPr>
                <a:t>Technicien</a:t>
              </a:r>
              <a:r>
                <a:rPr lang="fr-FR" sz="900" dirty="0" smtClean="0">
                  <a:solidFill>
                    <a:schemeClr val="tx1"/>
                  </a:solidFill>
                </a:rPr>
                <a:t>			Damien MOUTON</a:t>
              </a:r>
              <a:endParaRPr lang="fr-FR" sz="900" dirty="0">
                <a:solidFill>
                  <a:srgbClr val="000000"/>
                </a:solidFill>
              </a:endParaRPr>
            </a:p>
          </p:txBody>
        </p:sp>
        <p:sp>
          <p:nvSpPr>
            <p:cNvPr id="2" name="Rectangle à coins arrondis 1"/>
            <p:cNvSpPr/>
            <p:nvPr/>
          </p:nvSpPr>
          <p:spPr>
            <a:xfrm>
              <a:off x="242999" y="5586513"/>
              <a:ext cx="287261" cy="788869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72000" tIns="0" rIns="72000" bIns="0" rtlCol="0" anchor="ctr"/>
            <a:lstStyle/>
            <a:p>
              <a:pPr algn="ctr"/>
              <a:r>
                <a:rPr lang="fr-FR" sz="800" dirty="0" smtClean="0"/>
                <a:t>Génomique</a:t>
              </a:r>
              <a:endParaRPr lang="fr-FR" dirty="0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4711026" y="3074807"/>
            <a:ext cx="3960001" cy="595552"/>
            <a:chOff x="4554686" y="3076965"/>
            <a:chExt cx="3960001" cy="595552"/>
          </a:xfrm>
        </p:grpSpPr>
        <p:sp>
          <p:nvSpPr>
            <p:cNvPr id="11" name="Rectangle à coins arrondis 10"/>
            <p:cNvSpPr/>
            <p:nvPr/>
          </p:nvSpPr>
          <p:spPr>
            <a:xfrm>
              <a:off x="4554687" y="3076965"/>
              <a:ext cx="3960000" cy="595552"/>
            </a:xfrm>
            <a:prstGeom prst="roundRect">
              <a:avLst>
                <a:gd name="adj" fmla="val 2031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57175" indent="-257175" defTabSz="560388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srgbClr val="000000"/>
                  </a:solidFill>
                </a:rPr>
                <a:t>	</a:t>
              </a:r>
              <a:r>
                <a:rPr lang="fr-FR" sz="900" dirty="0" smtClean="0">
                  <a:solidFill>
                    <a:srgbClr val="000000"/>
                  </a:solidFill>
                </a:rPr>
                <a:t>Responsable </a:t>
              </a:r>
              <a:r>
                <a:rPr lang="fr-FR" sz="900" dirty="0">
                  <a:solidFill>
                    <a:srgbClr val="000000"/>
                  </a:solidFill>
                </a:rPr>
                <a:t>scientifique et technique	Xavier </a:t>
              </a:r>
              <a:r>
                <a:rPr lang="fr-FR" sz="900" dirty="0" smtClean="0">
                  <a:solidFill>
                    <a:srgbClr val="000000"/>
                  </a:solidFill>
                </a:rPr>
                <a:t>DECROUY</a:t>
              </a:r>
              <a:endParaRPr lang="fr-FR" sz="900" dirty="0">
                <a:solidFill>
                  <a:srgbClr val="F79646"/>
                </a:solidFill>
              </a:endParaRPr>
            </a:p>
            <a:p>
              <a:pPr marL="257175" indent="-257175" defTabSz="560388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srgbClr val="000000"/>
                  </a:solidFill>
                </a:rPr>
                <a:t>	Technicienne			Christelle </a:t>
              </a:r>
              <a:r>
                <a:rPr lang="fr-FR" sz="900" dirty="0" smtClean="0">
                  <a:solidFill>
                    <a:srgbClr val="000000"/>
                  </a:solidFill>
                </a:rPr>
                <a:t>GANDOLPHE</a:t>
              </a:r>
              <a:endParaRPr lang="fr-FR" sz="900" dirty="0">
                <a:solidFill>
                  <a:srgbClr val="000000"/>
                </a:solidFill>
              </a:endParaRPr>
            </a:p>
            <a:p>
              <a:pPr marL="257175" indent="-257175" defTabSz="560388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srgbClr val="000000"/>
                  </a:solidFill>
                </a:rPr>
                <a:t>	Technicien			</a:t>
              </a:r>
              <a:r>
                <a:rPr lang="fr-FR" sz="900" dirty="0" smtClean="0">
                  <a:solidFill>
                    <a:srgbClr val="000000"/>
                  </a:solidFill>
                </a:rPr>
                <a:t>Wilfried VERBECQ-MORLOT</a:t>
              </a:r>
              <a:endParaRPr lang="fr-FR" sz="9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4554686" y="3079698"/>
              <a:ext cx="288000" cy="592819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72000" tIns="0" rIns="72000" bIns="0" rtlCol="0" anchor="ctr"/>
            <a:lstStyle/>
            <a:p>
              <a:pPr algn="ctr"/>
              <a:r>
                <a:rPr lang="fr-FR" sz="800" dirty="0" smtClean="0"/>
                <a:t>Imagerie</a:t>
              </a:r>
              <a:endParaRPr lang="fr-FR" dirty="0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4704857" y="5898032"/>
            <a:ext cx="3972339" cy="435340"/>
            <a:chOff x="4554687" y="5943382"/>
            <a:chExt cx="3972339" cy="435340"/>
          </a:xfrm>
        </p:grpSpPr>
        <p:sp>
          <p:nvSpPr>
            <p:cNvPr id="17" name="Rectangle à coins arrondis 16"/>
            <p:cNvSpPr/>
            <p:nvPr/>
          </p:nvSpPr>
          <p:spPr>
            <a:xfrm>
              <a:off x="4567026" y="5943382"/>
              <a:ext cx="3960000" cy="432000"/>
            </a:xfrm>
            <a:prstGeom prst="roundRect">
              <a:avLst>
                <a:gd name="adj" fmla="val 2031"/>
              </a:avLst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57175" indent="-257175" defTabSz="560388">
                <a:spcBef>
                  <a:spcPct val="20000"/>
                </a:spcBef>
                <a:tabLst>
                  <a:tab pos="2239963" algn="l"/>
                </a:tabLst>
                <a:defRPr/>
              </a:pPr>
              <a:r>
                <a:rPr lang="fr-FR" sz="900" dirty="0">
                  <a:solidFill>
                    <a:srgbClr val="000000"/>
                  </a:solidFill>
                </a:rPr>
                <a:t>	Responsable scientifique 		</a:t>
              </a:r>
              <a:r>
                <a:rPr lang="fr-FR" sz="900" dirty="0" smtClean="0">
                  <a:solidFill>
                    <a:srgbClr val="000000"/>
                  </a:solidFill>
                </a:rPr>
                <a:t>Sophie HUE</a:t>
              </a:r>
              <a:endParaRPr lang="fr-FR" sz="900" dirty="0">
                <a:solidFill>
                  <a:srgbClr val="000000"/>
                </a:solidFill>
              </a:endParaRPr>
            </a:p>
            <a:p>
              <a:pPr marL="257175" indent="-257175" defTabSz="560388">
                <a:spcBef>
                  <a:spcPct val="20000"/>
                </a:spcBef>
                <a:tabLst>
                  <a:tab pos="2239963" algn="l"/>
                </a:tabLst>
                <a:defRPr/>
              </a:pPr>
              <a:r>
                <a:rPr lang="fr-FR" sz="900" dirty="0">
                  <a:solidFill>
                    <a:srgbClr val="000000"/>
                  </a:solidFill>
                </a:rPr>
                <a:t>	Responsable technique		</a:t>
              </a:r>
              <a:r>
                <a:rPr lang="fr-FR" sz="900" dirty="0" smtClean="0">
                  <a:solidFill>
                    <a:srgbClr val="000000"/>
                  </a:solidFill>
                </a:rPr>
                <a:t>Mathieu SURENAUD</a:t>
              </a:r>
              <a:endParaRPr lang="fr-FR" sz="900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4554687" y="5946722"/>
              <a:ext cx="288000" cy="432000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72000" tIns="0" rIns="72000" bIns="0" rtlCol="0" anchor="ctr"/>
            <a:lstStyle/>
            <a:p>
              <a:pPr algn="ctr"/>
              <a:r>
                <a:rPr lang="fr-FR" sz="800" dirty="0" err="1" smtClean="0"/>
                <a:t>Luminex</a:t>
              </a:r>
              <a:endParaRPr lang="fr-FR" dirty="0"/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450838" y="4976499"/>
            <a:ext cx="3971747" cy="517606"/>
            <a:chOff x="242260" y="4976499"/>
            <a:chExt cx="3971747" cy="517606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242999" y="4976499"/>
              <a:ext cx="3971008" cy="517606"/>
            </a:xfrm>
            <a:prstGeom prst="roundRect">
              <a:avLst>
                <a:gd name="adj" fmla="val 2031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57175" indent="-257175" defTabSz="403225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srgbClr val="000000"/>
                  </a:solidFill>
                </a:rPr>
                <a:t>	</a:t>
              </a:r>
              <a:r>
                <a:rPr lang="fr-FR" sz="900" dirty="0" smtClean="0">
                  <a:solidFill>
                    <a:srgbClr val="000000"/>
                  </a:solidFill>
                </a:rPr>
                <a:t>Responsables techniques	</a:t>
              </a:r>
              <a:r>
                <a:rPr lang="fr-FR" sz="900" dirty="0">
                  <a:solidFill>
                    <a:srgbClr val="000000"/>
                  </a:solidFill>
                </a:rPr>
                <a:t>	</a:t>
              </a:r>
              <a:r>
                <a:rPr lang="fr-FR" sz="900" dirty="0" smtClean="0">
                  <a:solidFill>
                    <a:srgbClr val="000000"/>
                  </a:solidFill>
                </a:rPr>
                <a:t>	Aurélie GUGUIN</a:t>
              </a:r>
            </a:p>
            <a:p>
              <a:pPr marL="257175" indent="-257175" defTabSz="403225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srgbClr val="000000"/>
                  </a:solidFill>
                </a:rPr>
                <a:t>	</a:t>
              </a:r>
              <a:r>
                <a:rPr lang="fr-FR" sz="900" dirty="0" smtClean="0">
                  <a:solidFill>
                    <a:srgbClr val="000000"/>
                  </a:solidFill>
                </a:rPr>
                <a:t>						Adeline HENRY</a:t>
              </a:r>
            </a:p>
            <a:p>
              <a:pPr marL="257175" indent="-257175" defTabSz="403225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srgbClr val="000000"/>
                  </a:solidFill>
                </a:rPr>
                <a:t>	</a:t>
              </a:r>
              <a:r>
                <a:rPr lang="fr-FR" sz="900" dirty="0" smtClean="0">
                  <a:solidFill>
                    <a:srgbClr val="000000"/>
                  </a:solidFill>
                </a:rPr>
                <a:t>Technicienne				Odile RUCKEBUSCH</a:t>
              </a:r>
              <a:endParaRPr lang="fr-FR" sz="900" dirty="0">
                <a:solidFill>
                  <a:srgbClr val="000000"/>
                </a:solidFill>
              </a:endParaRP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242260" y="4984118"/>
              <a:ext cx="288000" cy="509987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72000" tIns="0" rIns="72000" bIns="0" rtlCol="0" anchor="ctr"/>
            <a:lstStyle/>
            <a:p>
              <a:pPr algn="ctr"/>
              <a:r>
                <a:rPr lang="fr-FR" sz="800" dirty="0" err="1" smtClean="0"/>
                <a:t>Cytométrie</a:t>
              </a:r>
              <a:r>
                <a:rPr lang="fr-FR" sz="800" dirty="0" smtClean="0"/>
                <a:t> en flux</a:t>
              </a:r>
              <a:endParaRPr lang="fr-FR" dirty="0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436629" y="4271623"/>
            <a:ext cx="3960000" cy="593687"/>
            <a:chOff x="254007" y="4291201"/>
            <a:chExt cx="3960000" cy="593687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254007" y="4301457"/>
              <a:ext cx="3960000" cy="583431"/>
            </a:xfrm>
            <a:prstGeom prst="roundRect">
              <a:avLst>
                <a:gd name="adj" fmla="val 2031"/>
              </a:avLst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57175" indent="-257175">
                <a:spcBef>
                  <a:spcPct val="20000"/>
                </a:spcBef>
                <a:defRPr/>
              </a:pPr>
              <a:endParaRPr lang="fr-FR" sz="900" dirty="0">
                <a:solidFill>
                  <a:srgbClr val="FF0000"/>
                </a:solidFill>
              </a:endParaRPr>
            </a:p>
            <a:p>
              <a:pPr marL="257175" indent="-257175">
                <a:spcBef>
                  <a:spcPct val="20000"/>
                </a:spcBef>
                <a:tabLst>
                  <a:tab pos="2419350" algn="l"/>
                </a:tabLst>
                <a:defRPr/>
              </a:pPr>
              <a:r>
                <a:rPr lang="fr-FR" sz="900" dirty="0">
                  <a:solidFill>
                    <a:srgbClr val="F79646"/>
                  </a:solidFill>
                </a:rPr>
                <a:t>	</a:t>
              </a:r>
              <a:r>
                <a:rPr lang="fr-FR" sz="900" dirty="0">
                  <a:solidFill>
                    <a:schemeClr val="tx1"/>
                  </a:solidFill>
                </a:rPr>
                <a:t>Bio </a:t>
              </a:r>
              <a:r>
                <a:rPr lang="fr-FR" sz="900" dirty="0" err="1" smtClean="0">
                  <a:solidFill>
                    <a:schemeClr val="tx1"/>
                  </a:solidFill>
                </a:rPr>
                <a:t>informaticien.nes</a:t>
              </a:r>
              <a:r>
                <a:rPr lang="fr-FR" sz="900" dirty="0">
                  <a:solidFill>
                    <a:schemeClr val="tx1"/>
                  </a:solidFill>
                </a:rPr>
                <a:t>	</a:t>
              </a:r>
              <a:r>
                <a:rPr lang="fr-FR" sz="900" dirty="0" smtClean="0">
                  <a:solidFill>
                    <a:schemeClr val="tx1"/>
                  </a:solidFill>
                </a:rPr>
                <a:t>Denis MESTIVIER</a:t>
              </a:r>
              <a:endParaRPr lang="fr-FR" sz="900" dirty="0">
                <a:solidFill>
                  <a:schemeClr val="tx1"/>
                </a:solidFill>
              </a:endParaRPr>
            </a:p>
            <a:p>
              <a:pPr marL="257175" indent="-257175" defTabSz="604838">
                <a:spcBef>
                  <a:spcPct val="20000"/>
                </a:spcBef>
                <a:tabLst>
                  <a:tab pos="2241550" algn="l"/>
                </a:tabLst>
                <a:defRPr/>
              </a:pPr>
              <a:r>
                <a:rPr lang="fr-FR" sz="900" dirty="0">
                  <a:solidFill>
                    <a:schemeClr val="tx1"/>
                  </a:solidFill>
                </a:rPr>
                <a:t>			</a:t>
              </a:r>
              <a:r>
                <a:rPr lang="fr-FR" sz="900" dirty="0" smtClean="0">
                  <a:solidFill>
                    <a:schemeClr val="tx1"/>
                  </a:solidFill>
                </a:rPr>
                <a:t>Franck BERNARD</a:t>
              </a:r>
              <a:r>
                <a:rPr lang="fr-FR" sz="900" dirty="0">
                  <a:solidFill>
                    <a:schemeClr val="tx1"/>
                  </a:solidFill>
                </a:rPr>
                <a:t>		</a:t>
              </a:r>
              <a:r>
                <a:rPr lang="fr-FR" sz="900" dirty="0" smtClean="0">
                  <a:solidFill>
                    <a:schemeClr val="tx1"/>
                  </a:solidFill>
                </a:rPr>
                <a:t>	</a:t>
              </a:r>
              <a:r>
                <a:rPr lang="fr-FR" sz="900" dirty="0" err="1" smtClean="0">
                  <a:solidFill>
                    <a:schemeClr val="tx1"/>
                  </a:solidFill>
                </a:rPr>
                <a:t>Sidwell</a:t>
              </a:r>
              <a:r>
                <a:rPr lang="fr-FR" sz="900" dirty="0" smtClean="0">
                  <a:solidFill>
                    <a:schemeClr val="tx1"/>
                  </a:solidFill>
                </a:rPr>
                <a:t> RIGADE</a:t>
              </a:r>
              <a:endParaRPr lang="fr-FR" sz="900" dirty="0">
                <a:solidFill>
                  <a:schemeClr val="tx1"/>
                </a:solidFill>
              </a:endParaRPr>
            </a:p>
            <a:p>
              <a:pPr marL="257175" indent="-257175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schemeClr val="tx1"/>
                  </a:solidFill>
                </a:rPr>
                <a:t>	</a:t>
              </a:r>
              <a:endParaRPr lang="fr-FR" sz="900" dirty="0">
                <a:solidFill>
                  <a:prstClr val="black"/>
                </a:solidFill>
              </a:endParaRP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254007" y="4291201"/>
              <a:ext cx="288000" cy="593687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72000" tIns="0" rIns="72000" bIns="0" rtlCol="0" anchor="ctr"/>
            <a:lstStyle/>
            <a:p>
              <a:pPr algn="ctr"/>
              <a:r>
                <a:rPr lang="fr-FR" sz="800" dirty="0" smtClean="0"/>
                <a:t>Bio informatique</a:t>
              </a:r>
              <a:endParaRPr lang="fr-FR" dirty="0"/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441689" y="3048802"/>
            <a:ext cx="3960000" cy="1132024"/>
            <a:chOff x="441689" y="3048802"/>
            <a:chExt cx="3960000" cy="113202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441689" y="3058998"/>
              <a:ext cx="3960000" cy="1121828"/>
            </a:xfrm>
            <a:prstGeom prst="roundRect">
              <a:avLst>
                <a:gd name="adj" fmla="val 2031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534988" indent="-257175" defTabSz="484188">
                <a:spcBef>
                  <a:spcPct val="20000"/>
                </a:spcBef>
                <a:defRPr/>
              </a:pPr>
              <a:endParaRPr lang="fr-FR" sz="900" dirty="0" smtClean="0">
                <a:solidFill>
                  <a:srgbClr val="000000"/>
                </a:solidFill>
              </a:endParaRPr>
            </a:p>
            <a:p>
              <a:pPr marL="534988" indent="-257175" defTabSz="484188">
                <a:spcBef>
                  <a:spcPct val="20000"/>
                </a:spcBef>
                <a:defRPr/>
              </a:pPr>
              <a:r>
                <a:rPr lang="fr-FR" sz="900" dirty="0" smtClean="0">
                  <a:solidFill>
                    <a:srgbClr val="000000"/>
                  </a:solidFill>
                </a:rPr>
                <a:t>Responsable Technique 	     	Adrien LALOT</a:t>
              </a:r>
            </a:p>
            <a:p>
              <a:pPr marL="534988" indent="-257175" defTabSz="484188">
                <a:spcBef>
                  <a:spcPct val="20000"/>
                </a:spcBef>
                <a:defRPr/>
              </a:pPr>
              <a:r>
                <a:rPr lang="fr-FR" sz="900" dirty="0" smtClean="0">
                  <a:solidFill>
                    <a:srgbClr val="000000"/>
                  </a:solidFill>
                </a:rPr>
                <a:t>Assistante			Alice DA SILVA</a:t>
              </a:r>
              <a:endParaRPr lang="fr-FR" sz="900" dirty="0" smtClean="0">
                <a:solidFill>
                  <a:srgbClr val="FF0000"/>
                </a:solidFill>
              </a:endParaRPr>
            </a:p>
            <a:p>
              <a:pPr marL="534988" indent="-257175" defTabSz="606425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srgbClr val="000000"/>
                  </a:solidFill>
                </a:rPr>
                <a:t>	</a:t>
              </a:r>
              <a:r>
                <a:rPr lang="fr-FR" sz="900" dirty="0" err="1" smtClean="0">
                  <a:solidFill>
                    <a:srgbClr val="000000"/>
                  </a:solidFill>
                </a:rPr>
                <a:t>Technicien.nes</a:t>
              </a:r>
              <a:r>
                <a:rPr lang="fr-FR" sz="900" dirty="0">
                  <a:solidFill>
                    <a:srgbClr val="000000"/>
                  </a:solidFill>
                </a:rPr>
                <a:t>			</a:t>
              </a:r>
              <a:endParaRPr lang="fr-FR" sz="900" dirty="0" smtClean="0">
                <a:solidFill>
                  <a:srgbClr val="000000"/>
                </a:solidFill>
              </a:endParaRPr>
            </a:p>
            <a:p>
              <a:pPr marL="534988" indent="-257175" defTabSz="606425">
                <a:defRPr/>
              </a:pPr>
              <a:r>
                <a:rPr lang="fr-FR" sz="900" dirty="0" smtClean="0">
                  <a:solidFill>
                    <a:srgbClr val="000000"/>
                  </a:solidFill>
                </a:rPr>
                <a:t>	</a:t>
              </a:r>
              <a:r>
                <a:rPr lang="fr-FR" sz="900" dirty="0" smtClean="0">
                  <a:solidFill>
                    <a:schemeClr val="tx1"/>
                  </a:solidFill>
                </a:rPr>
                <a:t>Christophe </a:t>
              </a:r>
              <a:r>
                <a:rPr lang="fr-FR" sz="900" dirty="0">
                  <a:solidFill>
                    <a:schemeClr val="tx1"/>
                  </a:solidFill>
                </a:rPr>
                <a:t>BOUCLY</a:t>
              </a:r>
              <a:r>
                <a:rPr lang="fr-FR" sz="900" dirty="0" smtClean="0">
                  <a:solidFill>
                    <a:srgbClr val="000000"/>
                  </a:solidFill>
                </a:rPr>
                <a:t>		Marjorie COLLERY 	</a:t>
              </a:r>
              <a:endParaRPr lang="fr-FR" sz="900" dirty="0">
                <a:solidFill>
                  <a:srgbClr val="000000"/>
                </a:solidFill>
              </a:endParaRPr>
            </a:p>
            <a:p>
              <a:pPr marL="534988" indent="-257175" defTabSz="606425">
                <a:defRPr/>
              </a:pPr>
              <a:r>
                <a:rPr lang="fr-FR" sz="900" dirty="0">
                  <a:solidFill>
                    <a:srgbClr val="000000"/>
                  </a:solidFill>
                </a:rPr>
                <a:t>	</a:t>
              </a:r>
              <a:r>
                <a:rPr lang="fr-FR" sz="900" dirty="0" smtClean="0">
                  <a:solidFill>
                    <a:srgbClr val="000000"/>
                  </a:solidFill>
                </a:rPr>
                <a:t>Damien FOIS			Diana GELPEROWIC</a:t>
              </a:r>
            </a:p>
            <a:p>
              <a:pPr marL="534988" indent="-257175" defTabSz="606425">
                <a:defRPr/>
              </a:pPr>
              <a:r>
                <a:rPr lang="fr-FR" sz="900" dirty="0">
                  <a:solidFill>
                    <a:srgbClr val="000000"/>
                  </a:solidFill>
                </a:rPr>
                <a:t>	</a:t>
              </a:r>
              <a:r>
                <a:rPr lang="fr-FR" sz="900" dirty="0" smtClean="0">
                  <a:solidFill>
                    <a:srgbClr val="000000"/>
                  </a:solidFill>
                </a:rPr>
                <a:t>Nelly GRUNBAUM		</a:t>
              </a:r>
              <a:r>
                <a:rPr lang="fr-FR" sz="900" dirty="0" smtClean="0">
                  <a:solidFill>
                    <a:schemeClr val="tx1"/>
                  </a:solidFill>
                </a:rPr>
                <a:t>Philippe MARIO</a:t>
              </a:r>
            </a:p>
            <a:p>
              <a:pPr marL="534988" indent="-257175" defTabSz="606425">
                <a:defRPr/>
              </a:pPr>
              <a:r>
                <a:rPr lang="fr-FR" sz="900" dirty="0">
                  <a:solidFill>
                    <a:schemeClr val="tx1"/>
                  </a:solidFill>
                </a:rPr>
                <a:t>	</a:t>
              </a:r>
              <a:r>
                <a:rPr lang="fr-FR" sz="900" dirty="0" smtClean="0">
                  <a:solidFill>
                    <a:schemeClr val="tx1"/>
                  </a:solidFill>
                </a:rPr>
                <a:t>Benjamin SIDHOUM</a:t>
              </a:r>
              <a:r>
                <a:rPr lang="fr-FR" sz="900" dirty="0" smtClean="0">
                  <a:solidFill>
                    <a:prstClr val="black"/>
                  </a:solidFill>
                </a:rPr>
                <a:t>		</a:t>
              </a:r>
              <a:r>
                <a:rPr lang="fr-FR" sz="900" dirty="0" smtClean="0">
                  <a:solidFill>
                    <a:schemeClr val="tx1"/>
                  </a:solidFill>
                </a:rPr>
                <a:t>Florine WEBER</a:t>
              </a:r>
            </a:p>
            <a:p>
              <a:pPr marL="534988" indent="-257175" defTabSz="606425">
                <a:defRPr/>
              </a:pPr>
              <a:r>
                <a:rPr lang="fr-FR" sz="900" dirty="0">
                  <a:solidFill>
                    <a:schemeClr val="tx1"/>
                  </a:solidFill>
                </a:rPr>
                <a:t>	</a:t>
              </a:r>
              <a:r>
                <a:rPr lang="fr-FR" sz="900" dirty="0" smtClean="0">
                  <a:solidFill>
                    <a:schemeClr val="tx1"/>
                  </a:solidFill>
                </a:rPr>
                <a:t>		</a:t>
              </a:r>
              <a:endParaRPr lang="fr-FR" sz="9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450838" y="3048802"/>
              <a:ext cx="288000" cy="1121828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72000" tIns="0" rIns="72000" bIns="0" rtlCol="0" anchor="ctr"/>
            <a:lstStyle/>
            <a:p>
              <a:pPr algn="ctr"/>
              <a:r>
                <a:rPr lang="fr-FR" sz="800" dirty="0" smtClean="0"/>
                <a:t>EP3</a:t>
              </a:r>
              <a:endParaRPr lang="fr-FR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4719805" y="5092993"/>
            <a:ext cx="3960000" cy="704259"/>
            <a:chOff x="4558248" y="5163457"/>
            <a:chExt cx="3960000" cy="704259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4558248" y="5163457"/>
              <a:ext cx="3960000" cy="699220"/>
            </a:xfrm>
            <a:prstGeom prst="roundRect">
              <a:avLst>
                <a:gd name="adj" fmla="val 2031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57175" indent="-257175" defTabSz="560388">
                <a:spcBef>
                  <a:spcPts val="600"/>
                </a:spcBef>
                <a:defRPr/>
              </a:pPr>
              <a:r>
                <a:rPr lang="fr-FR" sz="900" dirty="0">
                  <a:solidFill>
                    <a:srgbClr val="F79646"/>
                  </a:solidFill>
                </a:rPr>
                <a:t>	</a:t>
              </a:r>
              <a:r>
                <a:rPr lang="fr-FR" sz="900" dirty="0">
                  <a:solidFill>
                    <a:schemeClr val="tx1"/>
                  </a:solidFill>
                </a:rPr>
                <a:t>Coordinatrice			Sylvie </a:t>
              </a:r>
              <a:r>
                <a:rPr lang="fr-FR" sz="900" dirty="0" smtClean="0">
                  <a:solidFill>
                    <a:schemeClr val="tx1"/>
                  </a:solidFill>
                </a:rPr>
                <a:t>MOUSKY</a:t>
              </a:r>
              <a:endParaRPr lang="fr-FR" sz="900" dirty="0">
                <a:solidFill>
                  <a:srgbClr val="F79646"/>
                </a:solidFill>
              </a:endParaRPr>
            </a:p>
            <a:p>
              <a:pPr marL="257175" indent="-257175" defTabSz="560388">
                <a:defRPr/>
              </a:pPr>
              <a:r>
                <a:rPr lang="fr-FR" sz="900" dirty="0">
                  <a:solidFill>
                    <a:srgbClr val="F79646"/>
                  </a:solidFill>
                </a:rPr>
                <a:t>	</a:t>
              </a:r>
              <a:r>
                <a:rPr lang="fr-FR" sz="900" dirty="0" err="1" smtClean="0">
                  <a:solidFill>
                    <a:schemeClr val="tx1"/>
                  </a:solidFill>
                </a:rPr>
                <a:t>Technicien.nes</a:t>
              </a:r>
              <a:r>
                <a:rPr lang="fr-FR" sz="900" dirty="0" smtClean="0">
                  <a:solidFill>
                    <a:schemeClr val="tx1"/>
                  </a:solidFill>
                </a:rPr>
                <a:t> </a:t>
              </a:r>
              <a:r>
                <a:rPr lang="fr-FR" sz="900" dirty="0">
                  <a:solidFill>
                    <a:schemeClr val="tx1"/>
                  </a:solidFill>
                </a:rPr>
                <a:t>			</a:t>
              </a:r>
              <a:endParaRPr lang="fr-FR" sz="900" dirty="0" smtClean="0">
                <a:solidFill>
                  <a:schemeClr val="tx1"/>
                </a:solidFill>
              </a:endParaRPr>
            </a:p>
            <a:p>
              <a:pPr marL="257175" indent="-257175" defTabSz="560388">
                <a:defRPr/>
              </a:pPr>
              <a:r>
                <a:rPr lang="fr-FR" sz="900" dirty="0" smtClean="0">
                  <a:solidFill>
                    <a:schemeClr val="tx1"/>
                  </a:solidFill>
                </a:rPr>
                <a:t>		</a:t>
              </a:r>
              <a:r>
                <a:rPr lang="fr-FR" sz="900" dirty="0" smtClean="0">
                  <a:solidFill>
                    <a:prstClr val="black"/>
                  </a:solidFill>
                </a:rPr>
                <a:t>Yamina BOUSSETAH		Joao RIBEIRO DA SILVA 		Anthony RIBEIRO DA SILVA (60%)</a:t>
              </a:r>
              <a:endParaRPr lang="fr-FR" sz="900" dirty="0">
                <a:solidFill>
                  <a:prstClr val="black"/>
                </a:solidFill>
              </a:endParaRPr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4558248" y="5163457"/>
              <a:ext cx="288000" cy="704259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72000" tIns="0" rIns="72000" bIns="0" rtlCol="0" anchor="ctr"/>
            <a:lstStyle/>
            <a:p>
              <a:pPr algn="ctr"/>
              <a:r>
                <a:rPr lang="fr-FR" sz="800" dirty="0" smtClean="0"/>
                <a:t>Laveries</a:t>
              </a:r>
              <a:endParaRPr lang="fr-FR" sz="800" dirty="0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4711027" y="3745671"/>
            <a:ext cx="3960000" cy="1263390"/>
            <a:chOff x="4558248" y="3813106"/>
            <a:chExt cx="3960000" cy="1263390"/>
          </a:xfrm>
        </p:grpSpPr>
        <p:sp>
          <p:nvSpPr>
            <p:cNvPr id="24" name="Rectangle à coins arrondis 23"/>
            <p:cNvSpPr/>
            <p:nvPr/>
          </p:nvSpPr>
          <p:spPr>
            <a:xfrm>
              <a:off x="4558248" y="3822769"/>
              <a:ext cx="3960000" cy="1253727"/>
            </a:xfrm>
            <a:prstGeom prst="roundRect">
              <a:avLst>
                <a:gd name="adj" fmla="val 2031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57175" indent="-257175" defTabSz="425450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srgbClr val="F79646"/>
                  </a:solidFill>
                </a:rPr>
                <a:t>	</a:t>
              </a:r>
              <a:r>
                <a:rPr lang="fr-FR" sz="900" dirty="0" smtClean="0">
                  <a:solidFill>
                    <a:prstClr val="black"/>
                  </a:solidFill>
                </a:rPr>
                <a:t>Responsables techniques	(lieu)		Suppléants	</a:t>
              </a:r>
            </a:p>
            <a:p>
              <a:pPr marL="257175" indent="-257175" defTabSz="268288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prstClr val="black"/>
                  </a:solidFill>
                </a:rPr>
                <a:t>	</a:t>
              </a:r>
              <a:r>
                <a:rPr lang="fr-FR" sz="900" dirty="0" smtClean="0">
                  <a:solidFill>
                    <a:prstClr val="black"/>
                  </a:solidFill>
                </a:rPr>
                <a:t>		</a:t>
              </a:r>
              <a:r>
                <a:rPr lang="fr-FR" sz="900" dirty="0" smtClean="0">
                  <a:solidFill>
                    <a:schemeClr val="tx1"/>
                  </a:solidFill>
                </a:rPr>
                <a:t>Marie-Line PUIFFE 	(</a:t>
              </a:r>
              <a:r>
                <a:rPr lang="fr-FR" sz="900" dirty="0" err="1" smtClean="0">
                  <a:solidFill>
                    <a:schemeClr val="tx1"/>
                  </a:solidFill>
                </a:rPr>
                <a:t>hôp</a:t>
              </a:r>
              <a:r>
                <a:rPr lang="fr-FR" sz="900" dirty="0" smtClean="0">
                  <a:solidFill>
                    <a:schemeClr val="tx1"/>
                  </a:solidFill>
                </a:rPr>
                <a:t> </a:t>
              </a:r>
              <a:r>
                <a:rPr lang="fr-FR" sz="900" dirty="0" err="1" smtClean="0">
                  <a:solidFill>
                    <a:schemeClr val="tx1"/>
                  </a:solidFill>
                </a:rPr>
                <a:t>rdc</a:t>
              </a:r>
              <a:r>
                <a:rPr lang="fr-FR" sz="900" dirty="0" smtClean="0">
                  <a:solidFill>
                    <a:schemeClr val="tx1"/>
                  </a:solidFill>
                </a:rPr>
                <a:t>)		Caroline PILON</a:t>
              </a:r>
            </a:p>
            <a:p>
              <a:pPr marL="257175" indent="-257175" defTabSz="268288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schemeClr val="tx1"/>
                  </a:solidFill>
                </a:rPr>
                <a:t>		</a:t>
              </a:r>
              <a:r>
                <a:rPr lang="fr-FR" sz="900" dirty="0" smtClean="0">
                  <a:solidFill>
                    <a:schemeClr val="tx1"/>
                  </a:solidFill>
                </a:rPr>
                <a:t>	Marie-Line PUIFFE	(</a:t>
              </a:r>
              <a:r>
                <a:rPr lang="fr-FR" sz="900" dirty="0" err="1">
                  <a:solidFill>
                    <a:schemeClr val="tx1"/>
                  </a:solidFill>
                </a:rPr>
                <a:t>hôp</a:t>
              </a:r>
              <a:r>
                <a:rPr lang="fr-FR" sz="900" dirty="0">
                  <a:solidFill>
                    <a:schemeClr val="tx1"/>
                  </a:solidFill>
                </a:rPr>
                <a:t> </a:t>
              </a:r>
              <a:r>
                <a:rPr lang="fr-FR" sz="900" dirty="0" smtClean="0">
                  <a:solidFill>
                    <a:schemeClr val="tx1"/>
                  </a:solidFill>
                </a:rPr>
                <a:t>1</a:t>
              </a:r>
              <a:r>
                <a:rPr lang="fr-FR" sz="900" baseline="30000" dirty="0" smtClean="0">
                  <a:solidFill>
                    <a:schemeClr val="tx1"/>
                  </a:solidFill>
                </a:rPr>
                <a:t>er</a:t>
              </a:r>
              <a:r>
                <a:rPr lang="fr-FR" sz="900" dirty="0" smtClean="0">
                  <a:solidFill>
                    <a:schemeClr val="tx1"/>
                  </a:solidFill>
                </a:rPr>
                <a:t> )		Nazim AHNOU</a:t>
              </a:r>
            </a:p>
            <a:p>
              <a:pPr marL="257175" indent="-257175" defTabSz="268288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schemeClr val="tx1"/>
                  </a:solidFill>
                </a:rPr>
                <a:t>	</a:t>
              </a:r>
              <a:r>
                <a:rPr lang="fr-FR" sz="900" dirty="0" smtClean="0">
                  <a:solidFill>
                    <a:schemeClr val="tx1"/>
                  </a:solidFill>
                </a:rPr>
                <a:t>		</a:t>
              </a:r>
              <a:r>
                <a:rPr lang="fr-FR" sz="900" dirty="0">
                  <a:solidFill>
                    <a:prstClr val="black"/>
                  </a:solidFill>
                </a:rPr>
                <a:t>Aurélie </a:t>
              </a:r>
              <a:r>
                <a:rPr lang="fr-FR" sz="900" dirty="0" smtClean="0">
                  <a:solidFill>
                    <a:prstClr val="black"/>
                  </a:solidFill>
                </a:rPr>
                <a:t>WIEDEMANN</a:t>
              </a:r>
              <a:r>
                <a:rPr lang="fr-FR" sz="900" dirty="0" smtClean="0">
                  <a:solidFill>
                    <a:prstClr val="black"/>
                  </a:solidFill>
                </a:rPr>
                <a:t>	</a:t>
              </a:r>
              <a:r>
                <a:rPr lang="fr-FR" sz="900" dirty="0" smtClean="0">
                  <a:solidFill>
                    <a:prstClr val="black"/>
                  </a:solidFill>
                </a:rPr>
                <a:t>(</a:t>
              </a:r>
              <a:r>
                <a:rPr lang="fr-FR" sz="900" dirty="0" err="1">
                  <a:solidFill>
                    <a:prstClr val="black"/>
                  </a:solidFill>
                </a:rPr>
                <a:t>hôp</a:t>
              </a:r>
              <a:r>
                <a:rPr lang="fr-FR" sz="900" dirty="0">
                  <a:solidFill>
                    <a:prstClr val="black"/>
                  </a:solidFill>
                </a:rPr>
                <a:t> 1</a:t>
              </a:r>
              <a:r>
                <a:rPr lang="fr-FR" sz="900" baseline="30000" dirty="0">
                  <a:solidFill>
                    <a:prstClr val="black"/>
                  </a:solidFill>
                </a:rPr>
                <a:t>er</a:t>
              </a:r>
              <a:r>
                <a:rPr lang="fr-FR" sz="900" dirty="0" smtClean="0">
                  <a:solidFill>
                    <a:prstClr val="black"/>
                  </a:solidFill>
                </a:rPr>
                <a:t>)	</a:t>
              </a:r>
              <a:r>
                <a:rPr lang="fr-FR" sz="900" dirty="0">
                  <a:solidFill>
                    <a:prstClr val="black"/>
                  </a:solidFill>
                </a:rPr>
                <a:t>	</a:t>
              </a:r>
              <a:r>
                <a:rPr lang="fr-FR" sz="900" dirty="0">
                  <a:solidFill>
                    <a:prstClr val="black"/>
                  </a:solidFill>
                </a:rPr>
                <a:t>Léa DUPATY</a:t>
              </a:r>
              <a:r>
                <a:rPr lang="fr-FR" sz="900" dirty="0">
                  <a:solidFill>
                    <a:prstClr val="black"/>
                  </a:solidFill>
                </a:rPr>
                <a:t>	</a:t>
              </a:r>
              <a:endParaRPr lang="fr-FR" sz="900" dirty="0" smtClean="0">
                <a:solidFill>
                  <a:prstClr val="black"/>
                </a:solidFill>
              </a:endParaRPr>
            </a:p>
            <a:p>
              <a:pPr marL="257175" indent="-257175" defTabSz="268288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prstClr val="black"/>
                  </a:solidFill>
                </a:rPr>
                <a:t>	</a:t>
              </a:r>
              <a:r>
                <a:rPr lang="fr-FR" sz="900" dirty="0" smtClean="0">
                  <a:solidFill>
                    <a:prstClr val="black"/>
                  </a:solidFill>
                </a:rPr>
                <a:t>		</a:t>
              </a:r>
              <a:r>
                <a:rPr lang="fr-FR" sz="900" dirty="0">
                  <a:solidFill>
                    <a:prstClr val="black"/>
                  </a:solidFill>
                </a:rPr>
                <a:t>Elisabeth MARCOS </a:t>
              </a:r>
              <a:r>
                <a:rPr lang="fr-FR" sz="900" dirty="0" smtClean="0">
                  <a:solidFill>
                    <a:prstClr val="black"/>
                  </a:solidFill>
                </a:rPr>
                <a:t>	(fac 3</a:t>
              </a:r>
              <a:r>
                <a:rPr lang="fr-FR" sz="900" baseline="30000" dirty="0" smtClean="0">
                  <a:solidFill>
                    <a:prstClr val="black"/>
                  </a:solidFill>
                </a:rPr>
                <a:t>ème</a:t>
              </a:r>
              <a:r>
                <a:rPr lang="fr-FR" sz="900" dirty="0" smtClean="0">
                  <a:solidFill>
                    <a:prstClr val="black"/>
                  </a:solidFill>
                </a:rPr>
                <a:t> )</a:t>
              </a:r>
              <a:r>
                <a:rPr lang="fr-FR" sz="900" dirty="0">
                  <a:solidFill>
                    <a:prstClr val="black"/>
                  </a:solidFill>
                </a:rPr>
                <a:t>		</a:t>
              </a:r>
              <a:r>
                <a:rPr lang="fr-FR" sz="900" dirty="0" smtClean="0">
                  <a:solidFill>
                    <a:prstClr val="black"/>
                  </a:solidFill>
                </a:rPr>
                <a:t>Nora VIENNEY</a:t>
              </a:r>
              <a:endParaRPr lang="fr-FR" sz="900" dirty="0" smtClean="0">
                <a:solidFill>
                  <a:prstClr val="black"/>
                </a:solidFill>
              </a:endParaRPr>
            </a:p>
            <a:p>
              <a:pPr marL="257175" indent="-257175" defTabSz="268288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prstClr val="black"/>
                  </a:solidFill>
                </a:rPr>
                <a:t>	</a:t>
              </a:r>
              <a:r>
                <a:rPr lang="fr-FR" sz="900" dirty="0" smtClean="0">
                  <a:solidFill>
                    <a:prstClr val="black"/>
                  </a:solidFill>
                </a:rPr>
                <a:t>		Violaine LATAPIE		(fac 5</a:t>
              </a:r>
              <a:r>
                <a:rPr lang="fr-FR" sz="900" baseline="30000" dirty="0" smtClean="0">
                  <a:solidFill>
                    <a:prstClr val="black"/>
                  </a:solidFill>
                </a:rPr>
                <a:t>ème</a:t>
              </a:r>
              <a:r>
                <a:rPr lang="fr-FR" sz="900" dirty="0" smtClean="0">
                  <a:solidFill>
                    <a:prstClr val="black"/>
                  </a:solidFill>
                </a:rPr>
                <a:t>)		Frédéric AURADE	</a:t>
              </a:r>
            </a:p>
            <a:p>
              <a:pPr marL="257175" indent="-257175" defTabSz="268288">
                <a:spcBef>
                  <a:spcPct val="20000"/>
                </a:spcBef>
                <a:defRPr/>
              </a:pPr>
              <a:r>
                <a:rPr lang="fr-FR" sz="900" dirty="0">
                  <a:solidFill>
                    <a:prstClr val="black"/>
                  </a:solidFill>
                </a:rPr>
                <a:t>	</a:t>
              </a:r>
              <a:r>
                <a:rPr lang="fr-FR" sz="900" dirty="0" smtClean="0">
                  <a:solidFill>
                    <a:prstClr val="black"/>
                  </a:solidFill>
                </a:rPr>
                <a:t>L3	Hakim AHMED-BELKACEM			Sylvain CARDINAUD	</a:t>
              </a:r>
              <a:r>
                <a:rPr lang="fr-FR" sz="900" dirty="0">
                  <a:solidFill>
                    <a:prstClr val="black"/>
                  </a:solidFill>
                </a:rPr>
                <a:t>	</a:t>
              </a:r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4567026" y="3813106"/>
              <a:ext cx="288000" cy="1263390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72000" tIns="0" rIns="72000" bIns="0" rtlCol="0" anchor="ctr"/>
            <a:lstStyle/>
            <a:p>
              <a:pPr algn="ctr"/>
              <a:r>
                <a:rPr lang="fr-FR" sz="800" dirty="0" smtClean="0"/>
                <a:t>Laboratoire L2 – L3</a:t>
              </a:r>
              <a:endParaRPr lang="fr-FR" dirty="0"/>
            </a:p>
          </p:txBody>
        </p:sp>
      </p:grpSp>
      <p:sp>
        <p:nvSpPr>
          <p:cNvPr id="28" name="Rectangle à coins arrondis 27"/>
          <p:cNvSpPr/>
          <p:nvPr/>
        </p:nvSpPr>
        <p:spPr>
          <a:xfrm>
            <a:off x="430683" y="641521"/>
            <a:ext cx="1852012" cy="509987"/>
          </a:xfrm>
          <a:prstGeom prst="roundRect">
            <a:avLst>
              <a:gd name="adj" fmla="val 13120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7175" indent="-257175" defTabSz="2692400">
              <a:spcBef>
                <a:spcPct val="20000"/>
              </a:spcBef>
              <a:tabLst>
                <a:tab pos="2018110" algn="l"/>
              </a:tabLst>
              <a:defRPr/>
            </a:pPr>
            <a:r>
              <a:rPr lang="fr-FR" sz="750" dirty="0">
                <a:solidFill>
                  <a:schemeClr val="tx1"/>
                </a:solidFill>
              </a:rPr>
              <a:t>	</a:t>
            </a:r>
            <a:r>
              <a:rPr lang="fr-FR" sz="1000" b="1" dirty="0">
                <a:solidFill>
                  <a:schemeClr val="accent6">
                    <a:lumMod val="75000"/>
                  </a:schemeClr>
                </a:solidFill>
              </a:rPr>
              <a:t>Chargée de </a:t>
            </a:r>
            <a:r>
              <a:rPr lang="fr-FR" sz="1000" b="1" dirty="0" smtClean="0">
                <a:solidFill>
                  <a:schemeClr val="accent6">
                    <a:lumMod val="75000"/>
                  </a:schemeClr>
                </a:solidFill>
              </a:rPr>
              <a:t>prévention</a:t>
            </a:r>
            <a:endParaRPr lang="fr-FR" sz="75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57175" indent="-257175" algn="ctr" defTabSz="2692400">
              <a:spcBef>
                <a:spcPct val="20000"/>
              </a:spcBef>
              <a:tabLst>
                <a:tab pos="2018110" algn="l"/>
              </a:tabLst>
              <a:defRPr/>
            </a:pPr>
            <a:r>
              <a:rPr lang="fr-FR" sz="1000" b="1" dirty="0" smtClean="0">
                <a:solidFill>
                  <a:schemeClr val="tx1"/>
                </a:solidFill>
              </a:rPr>
              <a:t>Camille JAJKO</a:t>
            </a:r>
          </a:p>
        </p:txBody>
      </p:sp>
    </p:spTree>
    <p:extLst>
      <p:ext uri="{BB962C8B-B14F-4D97-AF65-F5344CB8AC3E}">
        <p14:creationId xmlns:p14="http://schemas.microsoft.com/office/powerpoint/2010/main" val="542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059ED484039B4EB08E715294B0E8AB" ma:contentTypeVersion="11" ma:contentTypeDescription="Crée un document." ma:contentTypeScope="" ma:versionID="19a92301f3b8750463c0091cd0c7d313">
  <xsd:schema xmlns:xsd="http://www.w3.org/2001/XMLSchema" xmlns:xs="http://www.w3.org/2001/XMLSchema" xmlns:p="http://schemas.microsoft.com/office/2006/metadata/properties" xmlns:ns3="f80cf41f-0f57-422f-9490-7649fe753722" xmlns:ns4="50efe3ea-bf88-4bd5-9dd2-6e12f4521fb5" targetNamespace="http://schemas.microsoft.com/office/2006/metadata/properties" ma:root="true" ma:fieldsID="7db2aa433feb4e5c231dfa2e5134486a" ns3:_="" ns4:_="">
    <xsd:import namespace="f80cf41f-0f57-422f-9490-7649fe753722"/>
    <xsd:import namespace="50efe3ea-bf88-4bd5-9dd2-6e12f4521fb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0cf41f-0f57-422f-9490-7649fe7537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fe3ea-bf88-4bd5-9dd2-6e12f4521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765372-D7FD-442C-BC74-B9A0A5CDF1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0cf41f-0f57-422f-9490-7649fe753722"/>
    <ds:schemaRef ds:uri="50efe3ea-bf88-4bd5-9dd2-6e12f4521f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E276B9-C958-4DEA-B981-DD2E736570DC}">
  <ds:schemaRefs>
    <ds:schemaRef ds:uri="http://purl.org/dc/dcmitype/"/>
    <ds:schemaRef ds:uri="f80cf41f-0f57-422f-9490-7649fe753722"/>
    <ds:schemaRef ds:uri="http://schemas.microsoft.com/office/2006/documentManagement/types"/>
    <ds:schemaRef ds:uri="http://purl.org/dc/elements/1.1/"/>
    <ds:schemaRef ds:uri="http://schemas.microsoft.com/office/2006/metadata/properties"/>
    <ds:schemaRef ds:uri="50efe3ea-bf88-4bd5-9dd2-6e12f4521fb5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B63F142-5B51-4536-A1E2-B18BCB3B56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431</Words>
  <Application>Microsoft Office PowerPoint</Application>
  <PresentationFormat>Affichage à l'écran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Charles LBS</dc:creator>
  <cp:lastModifiedBy>Nelly Lebret</cp:lastModifiedBy>
  <cp:revision>99</cp:revision>
  <cp:lastPrinted>2021-01-26T10:18:56Z</cp:lastPrinted>
  <dcterms:created xsi:type="dcterms:W3CDTF">2015-02-24T16:24:28Z</dcterms:created>
  <dcterms:modified xsi:type="dcterms:W3CDTF">2021-03-23T09:37:53Z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0x010100BA059ED484039B4EB08E715294B0E8AB</vt:lpwstr>
  </property>
</Properties>
</file>