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6858000" cy="9144000" type="screen4x3"/>
  <p:notesSz cx="9929813" cy="679926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79646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4608" autoAdjust="0"/>
    <p:restoredTop sz="94643" autoAdjust="0"/>
  </p:normalViewPr>
  <p:slideViewPr>
    <p:cSldViewPr>
      <p:cViewPr>
        <p:scale>
          <a:sx n="68" d="100"/>
          <a:sy n="68" d="100"/>
        </p:scale>
        <p:origin x="-2536" y="-20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0" d="100"/>
          <a:sy n="130" d="100"/>
        </p:scale>
        <p:origin x="-732" y="-90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3612" cy="338217"/>
          </a:xfrm>
          <a:prstGeom prst="rect">
            <a:avLst/>
          </a:prstGeom>
        </p:spPr>
        <p:txBody>
          <a:bodyPr vert="horz" lIns="90960" tIns="45480" rIns="90960" bIns="45480" rtlCol="0"/>
          <a:lstStyle>
            <a:lvl1pPr algn="l">
              <a:defRPr sz="11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4603" y="0"/>
            <a:ext cx="4303611" cy="338217"/>
          </a:xfrm>
          <a:prstGeom prst="rect">
            <a:avLst/>
          </a:prstGeom>
        </p:spPr>
        <p:txBody>
          <a:bodyPr vert="horz" lIns="90960" tIns="45480" rIns="90960" bIns="45480" rtlCol="0"/>
          <a:lstStyle>
            <a:lvl1pPr algn="r">
              <a:defRPr sz="1100"/>
            </a:lvl1pPr>
          </a:lstStyle>
          <a:p>
            <a:pPr>
              <a:defRPr/>
            </a:pPr>
            <a:fld id="{D58F4EC9-7249-4A33-BFAF-9CD402A2717E}" type="datetimeFigureOut">
              <a:rPr lang="fr-FR"/>
              <a:pPr>
                <a:defRPr/>
              </a:pPr>
              <a:t>25/08/15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457872"/>
            <a:ext cx="4303612" cy="339804"/>
          </a:xfrm>
          <a:prstGeom prst="rect">
            <a:avLst/>
          </a:prstGeom>
        </p:spPr>
        <p:txBody>
          <a:bodyPr vert="horz" lIns="90960" tIns="45480" rIns="90960" bIns="45480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4603" y="6457872"/>
            <a:ext cx="4303611" cy="339804"/>
          </a:xfrm>
          <a:prstGeom prst="rect">
            <a:avLst/>
          </a:prstGeom>
        </p:spPr>
        <p:txBody>
          <a:bodyPr vert="horz" lIns="90960" tIns="45480" rIns="90960" bIns="45480" rtlCol="0" anchor="b"/>
          <a:lstStyle>
            <a:lvl1pPr algn="r">
              <a:defRPr sz="1100"/>
            </a:lvl1pPr>
          </a:lstStyle>
          <a:p>
            <a:pPr>
              <a:defRPr/>
            </a:pPr>
            <a:fld id="{F6E7E476-08F5-4108-8A73-1159D2CF2B3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2986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3612" cy="341392"/>
          </a:xfrm>
          <a:prstGeom prst="rect">
            <a:avLst/>
          </a:prstGeom>
        </p:spPr>
        <p:txBody>
          <a:bodyPr vert="horz" lIns="91385" tIns="45691" rIns="91385" bIns="456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4603" y="1"/>
            <a:ext cx="4303611" cy="341392"/>
          </a:xfrm>
          <a:prstGeom prst="rect">
            <a:avLst/>
          </a:prstGeom>
        </p:spPr>
        <p:txBody>
          <a:bodyPr vert="horz" lIns="91385" tIns="45691" rIns="91385" bIns="4569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fld id="{2328630F-45C4-4767-B314-317E93462D2A}" type="datetimeFigureOut">
              <a:rPr lang="fr-FR"/>
              <a:pPr>
                <a:defRPr/>
              </a:pPr>
              <a:t>25/08/15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08438" y="508000"/>
            <a:ext cx="1912937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5" tIns="45691" rIns="91385" bIns="45691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6341" y="3228143"/>
            <a:ext cx="7937133" cy="3063002"/>
          </a:xfrm>
          <a:prstGeom prst="rect">
            <a:avLst/>
          </a:prstGeom>
        </p:spPr>
        <p:txBody>
          <a:bodyPr vert="horz" lIns="91385" tIns="45691" rIns="91385" bIns="45691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6457872"/>
            <a:ext cx="4303612" cy="339804"/>
          </a:xfrm>
          <a:prstGeom prst="rect">
            <a:avLst/>
          </a:prstGeom>
        </p:spPr>
        <p:txBody>
          <a:bodyPr vert="horz" lIns="91385" tIns="45691" rIns="91385" bIns="456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4603" y="6457872"/>
            <a:ext cx="4303611" cy="339804"/>
          </a:xfrm>
          <a:prstGeom prst="rect">
            <a:avLst/>
          </a:prstGeom>
        </p:spPr>
        <p:txBody>
          <a:bodyPr vert="horz" lIns="91385" tIns="45691" rIns="91385" bIns="4569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fld id="{38B3F1CE-BC38-438E-B962-B0EBAA03391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50606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319646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42900" y="642938"/>
            <a:ext cx="61722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70" name="Connecteur droit 2069"/>
          <p:cNvCxnSpPr/>
          <p:nvPr/>
        </p:nvCxnSpPr>
        <p:spPr>
          <a:xfrm>
            <a:off x="3429000" y="1403648"/>
            <a:ext cx="0" cy="1584176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à coins arrondis 4"/>
          <p:cNvSpPr/>
          <p:nvPr/>
        </p:nvSpPr>
        <p:spPr>
          <a:xfrm>
            <a:off x="2276872" y="755576"/>
            <a:ext cx="2286000" cy="64293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FF0000"/>
                </a:solidFill>
              </a:rPr>
              <a:t>Directeur du Centre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tx1"/>
                </a:solidFill>
              </a:rPr>
              <a:t>Jorge Boczkowski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642938" y="1931506"/>
            <a:ext cx="2643187" cy="3825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tx1"/>
                </a:solidFill>
              </a:rPr>
              <a:t>Comité de Direction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642938" y="3231084"/>
            <a:ext cx="2643187" cy="54768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/>
              <a:t>Départements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3572669" y="1743735"/>
            <a:ext cx="2643187" cy="7143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/>
              <a:t>Conseil de Centre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800" dirty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dirty="0">
                <a:solidFill>
                  <a:prstClr val="black"/>
                </a:solidFill>
              </a:rPr>
              <a:t> Comité des ingénieurs et techniciens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dirty="0">
                <a:solidFill>
                  <a:prstClr val="black"/>
                </a:solidFill>
              </a:rPr>
              <a:t> Comité des doctorants et post-doctorants</a:t>
            </a:r>
            <a:endParaRPr lang="fr-FR" sz="1200" dirty="0"/>
          </a:p>
        </p:txBody>
      </p:sp>
      <p:sp>
        <p:nvSpPr>
          <p:cNvPr id="2056" name="Rectangle 19"/>
          <p:cNvSpPr>
            <a:spLocks noChangeArrowheads="1"/>
          </p:cNvSpPr>
          <p:nvPr/>
        </p:nvSpPr>
        <p:spPr bwMode="auto">
          <a:xfrm>
            <a:off x="3827463" y="4900365"/>
            <a:ext cx="21320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800" dirty="0" smtClean="0">
                <a:latin typeface="Calibri" pitchFamily="34" charset="0"/>
              </a:rPr>
              <a:t>Services communs administratifs</a:t>
            </a:r>
          </a:p>
          <a:p>
            <a:pPr algn="ctr"/>
            <a:endParaRPr lang="fr-FR" sz="800" dirty="0">
              <a:latin typeface="Calibri" pitchFamily="34" charset="0"/>
            </a:endParaRPr>
          </a:p>
          <a:p>
            <a:pPr algn="ctr"/>
            <a:r>
              <a:rPr lang="fr-FR" sz="800" dirty="0" smtClean="0">
                <a:latin typeface="Calibri" pitchFamily="34" charset="0"/>
              </a:rPr>
              <a:t>Secrétariats </a:t>
            </a:r>
            <a:r>
              <a:rPr lang="fr-FR" sz="800" dirty="0">
                <a:latin typeface="Calibri" pitchFamily="34" charset="0"/>
              </a:rPr>
              <a:t>des équipes  de </a:t>
            </a:r>
            <a:r>
              <a:rPr lang="fr-FR" sz="800" dirty="0" smtClean="0">
                <a:latin typeface="Calibri" pitchFamily="34" charset="0"/>
              </a:rPr>
              <a:t>recherche</a:t>
            </a:r>
          </a:p>
          <a:p>
            <a:pPr algn="ctr"/>
            <a:endParaRPr lang="fr-FR" sz="800" dirty="0" smtClean="0">
              <a:latin typeface="Calibri" pitchFamily="34" charset="0"/>
            </a:endParaRPr>
          </a:p>
          <a:p>
            <a:pPr algn="ctr"/>
            <a:r>
              <a:rPr lang="fr-FR" sz="800" dirty="0" smtClean="0">
                <a:latin typeface="Calibri" pitchFamily="34" charset="0"/>
              </a:rPr>
              <a:t>Qualité, Sécurité, Environnement</a:t>
            </a:r>
          </a:p>
        </p:txBody>
      </p:sp>
      <p:sp>
        <p:nvSpPr>
          <p:cNvPr id="37" name="Rectangle à coins arrondis 36"/>
          <p:cNvSpPr/>
          <p:nvPr/>
        </p:nvSpPr>
        <p:spPr>
          <a:xfrm>
            <a:off x="620688" y="3995936"/>
            <a:ext cx="2808312" cy="28575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 smtClean="0">
                <a:solidFill>
                  <a:prstClr val="black"/>
                </a:solidFill>
              </a:rPr>
              <a:t>ESPRY : Neurosciences et psychiatrie </a:t>
            </a:r>
            <a:endParaRPr lang="fr-FR" sz="900" b="1" dirty="0">
              <a:solidFill>
                <a:prstClr val="black"/>
              </a:solidFill>
            </a:endParaRPr>
          </a:p>
        </p:txBody>
      </p:sp>
      <p:sp>
        <p:nvSpPr>
          <p:cNvPr id="38" name="Rectangle à coins arrondis 37"/>
          <p:cNvSpPr/>
          <p:nvPr/>
        </p:nvSpPr>
        <p:spPr>
          <a:xfrm>
            <a:off x="620688" y="5252189"/>
            <a:ext cx="2808312" cy="28575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 smtClean="0">
                <a:solidFill>
                  <a:prstClr val="black"/>
                </a:solidFill>
              </a:rPr>
              <a:t>VIC: Virus, immunité et cancers</a:t>
            </a:r>
            <a:endParaRPr lang="fr-FR" sz="900" b="1" dirty="0">
              <a:solidFill>
                <a:prstClr val="black"/>
              </a:solidFill>
            </a:endParaRPr>
          </a:p>
        </p:txBody>
      </p:sp>
      <p:sp>
        <p:nvSpPr>
          <p:cNvPr id="46" name="Rectangle à coins arrondis 45"/>
          <p:cNvSpPr/>
          <p:nvPr/>
        </p:nvSpPr>
        <p:spPr>
          <a:xfrm>
            <a:off x="3571875" y="3231084"/>
            <a:ext cx="2643188" cy="54768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/>
              <a:t>Services communs </a:t>
            </a:r>
            <a:br>
              <a:rPr lang="fr-FR" sz="1200" b="1" dirty="0"/>
            </a:br>
            <a:r>
              <a:rPr lang="fr-FR" sz="1200" b="1" dirty="0"/>
              <a:t>administratifs et </a:t>
            </a:r>
            <a:r>
              <a:rPr lang="fr-FR" sz="1200" b="1" dirty="0" smtClean="0"/>
              <a:t>techniques</a:t>
            </a:r>
            <a:endParaRPr lang="fr-FR" sz="1200" b="1" dirty="0"/>
          </a:p>
        </p:txBody>
      </p:sp>
      <p:cxnSp>
        <p:nvCxnSpPr>
          <p:cNvPr id="61" name="Connecteur en angle 60"/>
          <p:cNvCxnSpPr>
            <a:stCxn id="8" idx="1"/>
            <a:endCxn id="37" idx="1"/>
          </p:cNvCxnSpPr>
          <p:nvPr/>
        </p:nvCxnSpPr>
        <p:spPr>
          <a:xfrm rot="10800000" flipV="1">
            <a:off x="620688" y="3504927"/>
            <a:ext cx="22250" cy="633883"/>
          </a:xfrm>
          <a:prstGeom prst="bentConnector3">
            <a:avLst>
              <a:gd name="adj1" fmla="val 112741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en angle 66"/>
          <p:cNvCxnSpPr>
            <a:stCxn id="8" idx="1"/>
            <a:endCxn id="38" idx="1"/>
          </p:cNvCxnSpPr>
          <p:nvPr/>
        </p:nvCxnSpPr>
        <p:spPr>
          <a:xfrm rot="10800000" flipV="1">
            <a:off x="620688" y="3504928"/>
            <a:ext cx="22250" cy="1890136"/>
          </a:xfrm>
          <a:prstGeom prst="bentConnector3">
            <a:avLst>
              <a:gd name="adj1" fmla="val 1127416"/>
            </a:avLst>
          </a:prstGeom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6" name="Rectangle 83"/>
          <p:cNvSpPr>
            <a:spLocks noChangeArrowheads="1"/>
          </p:cNvSpPr>
          <p:nvPr/>
        </p:nvSpPr>
        <p:spPr bwMode="auto">
          <a:xfrm>
            <a:off x="908720" y="4334770"/>
            <a:ext cx="2232248" cy="8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 defTabSz="3598863">
              <a:spcBef>
                <a:spcPct val="20000"/>
              </a:spcBef>
            </a:pPr>
            <a:r>
              <a:rPr lang="fr-FR" sz="800" dirty="0">
                <a:solidFill>
                  <a:srgbClr val="000000"/>
                </a:solidFill>
                <a:latin typeface="Calibri" pitchFamily="34" charset="0"/>
              </a:rPr>
              <a:t>Equipe Anne-Catherine </a:t>
            </a:r>
            <a:r>
              <a:rPr lang="fr-FR" sz="800" dirty="0" err="1">
                <a:solidFill>
                  <a:srgbClr val="000000"/>
                </a:solidFill>
                <a:latin typeface="Calibri" pitchFamily="34" charset="0"/>
              </a:rPr>
              <a:t>Bachoud</a:t>
            </a:r>
            <a:r>
              <a:rPr lang="fr-FR" sz="800" dirty="0">
                <a:solidFill>
                  <a:srgbClr val="000000"/>
                </a:solidFill>
                <a:latin typeface="Calibri" pitchFamily="34" charset="0"/>
              </a:rPr>
              <a:t>-Lévi</a:t>
            </a:r>
          </a:p>
          <a:p>
            <a:pPr marL="342900" indent="-342900" algn="ctr" defTabSz="3598863">
              <a:spcBef>
                <a:spcPct val="20000"/>
              </a:spcBef>
            </a:pPr>
            <a:r>
              <a:rPr lang="fr-FR" sz="800" dirty="0" smtClean="0">
                <a:solidFill>
                  <a:srgbClr val="000000"/>
                </a:solidFill>
                <a:latin typeface="Calibri" pitchFamily="34" charset="0"/>
              </a:rPr>
              <a:t>Equipe </a:t>
            </a:r>
            <a:r>
              <a:rPr lang="fr-FR" sz="800" dirty="0">
                <a:solidFill>
                  <a:srgbClr val="000000"/>
                </a:solidFill>
                <a:latin typeface="Calibri" pitchFamily="34" charset="0"/>
              </a:rPr>
              <a:t>Frédéric Relaix, Jérôme Authier</a:t>
            </a:r>
          </a:p>
          <a:p>
            <a:pPr marL="342900" indent="-342900" algn="ctr" defTabSz="3598863">
              <a:spcBef>
                <a:spcPct val="20000"/>
              </a:spcBef>
            </a:pPr>
            <a:r>
              <a:rPr lang="fr-FR" sz="800" dirty="0">
                <a:solidFill>
                  <a:srgbClr val="000000"/>
                </a:solidFill>
                <a:latin typeface="Calibri" pitchFamily="34" charset="0"/>
              </a:rPr>
              <a:t>Equipe Marion Leboyer, Stéphane Jamain</a:t>
            </a:r>
          </a:p>
          <a:p>
            <a:pPr marL="342900" indent="-342900" algn="ctr" defTabSz="3598863">
              <a:spcBef>
                <a:spcPct val="20000"/>
              </a:spcBef>
            </a:pPr>
            <a:r>
              <a:rPr lang="en-US" sz="800" dirty="0" err="1" smtClean="0">
                <a:solidFill>
                  <a:srgbClr val="000000"/>
                </a:solidFill>
                <a:latin typeface="Calibri" pitchFamily="34" charset="0"/>
              </a:rPr>
              <a:t>Equipe</a:t>
            </a:r>
            <a:r>
              <a:rPr lang="en-US" sz="8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800" dirty="0">
                <a:solidFill>
                  <a:srgbClr val="000000"/>
                </a:solidFill>
                <a:latin typeface="Calibri" pitchFamily="34" charset="0"/>
              </a:rPr>
              <a:t>Stéphane Palfi</a:t>
            </a:r>
            <a:endParaRPr lang="fr-FR" sz="800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 algn="ctr" defTabSz="3598863">
              <a:spcBef>
                <a:spcPct val="20000"/>
              </a:spcBef>
            </a:pPr>
            <a:r>
              <a:rPr lang="fr-FR" sz="800" dirty="0" smtClean="0">
                <a:solidFill>
                  <a:srgbClr val="000000"/>
                </a:solidFill>
                <a:latin typeface="Calibri" pitchFamily="34" charset="0"/>
              </a:rPr>
              <a:t>Equipe Luc Mallet (2016)</a:t>
            </a:r>
            <a:endParaRPr lang="en-US" sz="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67" name="Rectangle 85"/>
          <p:cNvSpPr>
            <a:spLocks noChangeArrowheads="1"/>
          </p:cNvSpPr>
          <p:nvPr/>
        </p:nvSpPr>
        <p:spPr bwMode="auto">
          <a:xfrm>
            <a:off x="836712" y="5580112"/>
            <a:ext cx="2500312" cy="8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defTabSz="3598863">
              <a:spcBef>
                <a:spcPct val="20000"/>
              </a:spcBef>
            </a:pPr>
            <a:r>
              <a:rPr lang="fr-FR" sz="800" dirty="0">
                <a:solidFill>
                  <a:srgbClr val="000000"/>
                </a:solidFill>
                <a:latin typeface="Calibri" pitchFamily="34" charset="0"/>
              </a:rPr>
              <a:t>Equipe Alexandre de la Taille</a:t>
            </a:r>
          </a:p>
          <a:p>
            <a:pPr marL="342900" indent="-342900" algn="ctr" defTabSz="3598863">
              <a:spcBef>
                <a:spcPct val="20000"/>
              </a:spcBef>
            </a:pPr>
            <a:r>
              <a:rPr lang="fr-FR" sz="800" dirty="0">
                <a:solidFill>
                  <a:srgbClr val="000000"/>
                </a:solidFill>
                <a:latin typeface="Calibri" pitchFamily="34" charset="0"/>
              </a:rPr>
              <a:t>Equipe Philippe </a:t>
            </a:r>
            <a:r>
              <a:rPr lang="fr-FR" sz="800" dirty="0" err="1">
                <a:solidFill>
                  <a:srgbClr val="000000"/>
                </a:solidFill>
                <a:latin typeface="Calibri" pitchFamily="34" charset="0"/>
              </a:rPr>
              <a:t>Gaulard</a:t>
            </a:r>
            <a:endParaRPr lang="fr-FR" sz="800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 algn="ctr" defTabSz="3598863">
              <a:spcBef>
                <a:spcPct val="20000"/>
              </a:spcBef>
            </a:pPr>
            <a:r>
              <a:rPr lang="fr-FR" sz="800" dirty="0">
                <a:solidFill>
                  <a:srgbClr val="000000"/>
                </a:solidFill>
                <a:latin typeface="Calibri" pitchFamily="34" charset="0"/>
              </a:rPr>
              <a:t>Equipe </a:t>
            </a:r>
            <a:r>
              <a:rPr lang="fr-FR" sz="800" dirty="0" smtClean="0">
                <a:solidFill>
                  <a:srgbClr val="000000"/>
                </a:solidFill>
                <a:latin typeface="Calibri" pitchFamily="34" charset="0"/>
              </a:rPr>
              <a:t>Jean Daniel </a:t>
            </a:r>
            <a:r>
              <a:rPr lang="fr-FR" sz="800" dirty="0" err="1" smtClean="0">
                <a:solidFill>
                  <a:srgbClr val="000000"/>
                </a:solidFill>
                <a:latin typeface="Calibri" pitchFamily="34" charset="0"/>
              </a:rPr>
              <a:t>Lelièvre</a:t>
            </a:r>
            <a:endParaRPr lang="fr-FR" sz="800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 algn="ctr" defTabSz="3598863">
              <a:spcBef>
                <a:spcPct val="20000"/>
              </a:spcBef>
            </a:pPr>
            <a:r>
              <a:rPr lang="fr-FR" sz="800" dirty="0">
                <a:solidFill>
                  <a:srgbClr val="000000"/>
                </a:solidFill>
                <a:latin typeface="Calibri" pitchFamily="34" charset="0"/>
              </a:rPr>
              <a:t>Equipe Jean-Michel </a:t>
            </a:r>
            <a:r>
              <a:rPr lang="fr-FR" sz="800" dirty="0" err="1">
                <a:solidFill>
                  <a:srgbClr val="000000"/>
                </a:solidFill>
                <a:latin typeface="Calibri" pitchFamily="34" charset="0"/>
              </a:rPr>
              <a:t>Pawlotsky</a:t>
            </a:r>
            <a:endParaRPr lang="fr-FR" sz="800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 algn="ctr" defTabSz="3598863">
              <a:spcBef>
                <a:spcPct val="20000"/>
              </a:spcBef>
            </a:pPr>
            <a:r>
              <a:rPr lang="fr-FR" sz="800" dirty="0">
                <a:solidFill>
                  <a:srgbClr val="000000"/>
                </a:solidFill>
                <a:latin typeface="Calibri" pitchFamily="34" charset="0"/>
              </a:rPr>
              <a:t>Equipe </a:t>
            </a:r>
            <a:r>
              <a:rPr lang="fr-FR" sz="800" dirty="0" err="1">
                <a:solidFill>
                  <a:srgbClr val="000000"/>
                </a:solidFill>
                <a:latin typeface="Calibri" pitchFamily="34" charset="0"/>
              </a:rPr>
              <a:t>Dil</a:t>
            </a:r>
            <a:r>
              <a:rPr lang="fr-FR" sz="8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r-FR" sz="800" dirty="0" err="1" smtClean="0">
                <a:solidFill>
                  <a:srgbClr val="000000"/>
                </a:solidFill>
                <a:latin typeface="Calibri" pitchFamily="34" charset="0"/>
              </a:rPr>
              <a:t>Sahali</a:t>
            </a:r>
            <a:r>
              <a:rPr lang="fr-FR" sz="800" dirty="0" smtClean="0">
                <a:solidFill>
                  <a:srgbClr val="000000"/>
                </a:solidFill>
                <a:latin typeface="Calibri" pitchFamily="34" charset="0"/>
              </a:rPr>
              <a:t>, José Cohen</a:t>
            </a:r>
            <a:endParaRPr lang="fr-FR" sz="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7" name="Rectangle à coins arrondis 86"/>
          <p:cNvSpPr/>
          <p:nvPr/>
        </p:nvSpPr>
        <p:spPr>
          <a:xfrm>
            <a:off x="3571875" y="4497140"/>
            <a:ext cx="2643188" cy="28575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 smtClean="0">
                <a:solidFill>
                  <a:schemeClr val="tx1"/>
                </a:solidFill>
              </a:rPr>
              <a:t>Secrétariat général</a:t>
            </a:r>
            <a:endParaRPr lang="fr-FR" sz="900" b="1" dirty="0">
              <a:solidFill>
                <a:schemeClr val="tx1"/>
              </a:solidFill>
            </a:endParaRPr>
          </a:p>
        </p:txBody>
      </p:sp>
      <p:sp>
        <p:nvSpPr>
          <p:cNvPr id="2069" name="Rectangle 87"/>
          <p:cNvSpPr>
            <a:spLocks noChangeArrowheads="1"/>
          </p:cNvSpPr>
          <p:nvPr/>
        </p:nvSpPr>
        <p:spPr bwMode="auto">
          <a:xfrm>
            <a:off x="3717032" y="6725990"/>
            <a:ext cx="24482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800" dirty="0">
                <a:solidFill>
                  <a:srgbClr val="000000"/>
                </a:solidFill>
                <a:latin typeface="Calibri" pitchFamily="34" charset="0"/>
              </a:rPr>
              <a:t>Exploration</a:t>
            </a:r>
            <a:r>
              <a:rPr lang="fr-FR" sz="800" dirty="0">
                <a:solidFill>
                  <a:prstClr val="black"/>
                </a:solidFill>
                <a:latin typeface="+mn-lt"/>
              </a:rPr>
              <a:t> Fonctionnelle du Petit Animal </a:t>
            </a:r>
          </a:p>
          <a:p>
            <a:pPr algn="ctr">
              <a:defRPr/>
            </a:pPr>
            <a:r>
              <a:rPr lang="fr-FR" sz="800" dirty="0">
                <a:solidFill>
                  <a:prstClr val="black"/>
                </a:solidFill>
                <a:latin typeface="+mn-lt"/>
              </a:rPr>
              <a:t>Animaleries</a:t>
            </a:r>
          </a:p>
          <a:p>
            <a:pPr algn="ctr">
              <a:defRPr/>
            </a:pPr>
            <a:r>
              <a:rPr lang="fr-FR" sz="800" dirty="0">
                <a:solidFill>
                  <a:prstClr val="black"/>
                </a:solidFill>
                <a:latin typeface="+mn-lt"/>
              </a:rPr>
              <a:t>Génomique </a:t>
            </a:r>
          </a:p>
          <a:p>
            <a:pPr algn="ctr">
              <a:defRPr/>
            </a:pPr>
            <a:r>
              <a:rPr lang="fr-FR" sz="800" dirty="0">
                <a:solidFill>
                  <a:prstClr val="black"/>
                </a:solidFill>
                <a:latin typeface="+mn-lt"/>
              </a:rPr>
              <a:t>Imagerie</a:t>
            </a:r>
          </a:p>
          <a:p>
            <a:pPr algn="ctr">
              <a:defRPr/>
            </a:pPr>
            <a:r>
              <a:rPr lang="fr-FR" sz="800" dirty="0" err="1">
                <a:solidFill>
                  <a:prstClr val="black"/>
                </a:solidFill>
                <a:latin typeface="+mn-lt"/>
              </a:rPr>
              <a:t>Cytométrie</a:t>
            </a:r>
            <a:endParaRPr lang="fr-FR" sz="800" dirty="0">
              <a:solidFill>
                <a:prstClr val="black"/>
              </a:solidFill>
              <a:latin typeface="+mn-lt"/>
            </a:endParaRPr>
          </a:p>
          <a:p>
            <a:pPr algn="ctr">
              <a:defRPr/>
            </a:pPr>
            <a:r>
              <a:rPr lang="fr-FR" sz="800" dirty="0" smtClean="0">
                <a:solidFill>
                  <a:prstClr val="black"/>
                </a:solidFill>
                <a:latin typeface="+mn-lt"/>
              </a:rPr>
              <a:t>Laboratoires </a:t>
            </a:r>
            <a:r>
              <a:rPr lang="fr-FR" sz="800" dirty="0">
                <a:solidFill>
                  <a:prstClr val="black"/>
                </a:solidFill>
                <a:latin typeface="+mn-lt"/>
              </a:rPr>
              <a:t>L2</a:t>
            </a:r>
          </a:p>
          <a:p>
            <a:pPr algn="ctr">
              <a:defRPr/>
            </a:pPr>
            <a:r>
              <a:rPr lang="fr-FR" sz="800" dirty="0" smtClean="0">
                <a:solidFill>
                  <a:prstClr val="black"/>
                </a:solidFill>
                <a:latin typeface="+mn-lt"/>
              </a:rPr>
              <a:t>Laveries</a:t>
            </a:r>
          </a:p>
          <a:p>
            <a:pPr algn="ctr">
              <a:defRPr/>
            </a:pPr>
            <a:r>
              <a:rPr lang="fr-FR" sz="800" dirty="0" smtClean="0">
                <a:solidFill>
                  <a:prstClr val="black"/>
                </a:solidFill>
                <a:latin typeface="+mn-lt"/>
              </a:rPr>
              <a:t>Maintenance des Plateformes et Laboratoires</a:t>
            </a:r>
            <a:endParaRPr lang="fr-FR" sz="8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90" name="Rectangle à coins arrondis 89"/>
          <p:cNvSpPr/>
          <p:nvPr/>
        </p:nvSpPr>
        <p:spPr>
          <a:xfrm>
            <a:off x="3643313" y="6354515"/>
            <a:ext cx="2571750" cy="28575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 smtClean="0">
                <a:solidFill>
                  <a:schemeClr val="tx1"/>
                </a:solidFill>
              </a:rPr>
              <a:t>Plateformes</a:t>
            </a:r>
            <a:endParaRPr lang="fr-FR" sz="900" b="1" dirty="0">
              <a:solidFill>
                <a:schemeClr val="tx1"/>
              </a:solidFill>
            </a:endParaRPr>
          </a:p>
        </p:txBody>
      </p:sp>
      <p:cxnSp>
        <p:nvCxnSpPr>
          <p:cNvPr id="92" name="Connecteur en angle 91"/>
          <p:cNvCxnSpPr>
            <a:stCxn id="46" idx="3"/>
            <a:endCxn id="87" idx="3"/>
          </p:cNvCxnSpPr>
          <p:nvPr/>
        </p:nvCxnSpPr>
        <p:spPr>
          <a:xfrm>
            <a:off x="6215063" y="3504928"/>
            <a:ext cx="12700" cy="1135087"/>
          </a:xfrm>
          <a:prstGeom prst="bentConnector3">
            <a:avLst>
              <a:gd name="adj1" fmla="val 1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en angle 93"/>
          <p:cNvCxnSpPr>
            <a:stCxn id="46" idx="3"/>
            <a:endCxn id="90" idx="3"/>
          </p:cNvCxnSpPr>
          <p:nvPr/>
        </p:nvCxnSpPr>
        <p:spPr>
          <a:xfrm>
            <a:off x="6215063" y="3504928"/>
            <a:ext cx="12700" cy="2992462"/>
          </a:xfrm>
          <a:prstGeom prst="bentConnector3">
            <a:avLst>
              <a:gd name="adj1" fmla="val 1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108"/>
          <p:cNvCxnSpPr/>
          <p:nvPr/>
        </p:nvCxnSpPr>
        <p:spPr>
          <a:xfrm rot="10800000" flipH="1">
            <a:off x="3572668" y="2029485"/>
            <a:ext cx="2643188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à coins arrondis 134"/>
          <p:cNvSpPr/>
          <p:nvPr/>
        </p:nvSpPr>
        <p:spPr>
          <a:xfrm>
            <a:off x="285750" y="611560"/>
            <a:ext cx="6286500" cy="7816354"/>
          </a:xfrm>
          <a:prstGeom prst="roundRect">
            <a:avLst>
              <a:gd name="adj" fmla="val 3533"/>
            </a:avLst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2075" name="Connecteur droit 2074"/>
          <p:cNvCxnSpPr/>
          <p:nvPr/>
        </p:nvCxnSpPr>
        <p:spPr>
          <a:xfrm>
            <a:off x="1916832" y="2987824"/>
            <a:ext cx="2952328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Connecteur droit avec flèche 2078"/>
          <p:cNvCxnSpPr/>
          <p:nvPr/>
        </p:nvCxnSpPr>
        <p:spPr>
          <a:xfrm>
            <a:off x="4869160" y="298782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>
            <a:off x="1916832" y="298782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>
            <a:off x="3429000" y="2091224"/>
            <a:ext cx="144016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 flipH="1">
            <a:off x="3284984" y="2087230"/>
            <a:ext cx="144016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à coins arrondis 38"/>
          <p:cNvSpPr/>
          <p:nvPr/>
        </p:nvSpPr>
        <p:spPr>
          <a:xfrm>
            <a:off x="620688" y="6520452"/>
            <a:ext cx="2808312" cy="439822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 smtClean="0">
                <a:solidFill>
                  <a:prstClr val="black"/>
                </a:solidFill>
              </a:rPr>
              <a:t>PHYDES: Physiopathologie des maladies </a:t>
            </a:r>
            <a:r>
              <a:rPr lang="fr-FR" sz="900" b="1" dirty="0">
                <a:solidFill>
                  <a:prstClr val="black"/>
                </a:solidFill>
              </a:rPr>
              <a:t>cardiovasculaires, </a:t>
            </a:r>
            <a:r>
              <a:rPr lang="fr-FR" sz="900" b="1" dirty="0" smtClean="0">
                <a:solidFill>
                  <a:prstClr val="black"/>
                </a:solidFill>
              </a:rPr>
              <a:t>respiratoires, développement </a:t>
            </a:r>
            <a:r>
              <a:rPr lang="fr-FR" sz="900" b="1" dirty="0">
                <a:solidFill>
                  <a:prstClr val="black"/>
                </a:solidFill>
              </a:rPr>
              <a:t>et </a:t>
            </a:r>
            <a:r>
              <a:rPr lang="fr-FR" sz="900" b="1" dirty="0" err="1" smtClean="0">
                <a:solidFill>
                  <a:prstClr val="black"/>
                </a:solidFill>
              </a:rPr>
              <a:t>sénéscence</a:t>
            </a:r>
            <a:endParaRPr lang="fr-FR" sz="900" b="1" dirty="0">
              <a:solidFill>
                <a:prstClr val="black"/>
              </a:solidFill>
            </a:endParaRPr>
          </a:p>
        </p:txBody>
      </p:sp>
      <p:sp>
        <p:nvSpPr>
          <p:cNvPr id="41" name="Rectangle 85"/>
          <p:cNvSpPr>
            <a:spLocks noChangeArrowheads="1"/>
          </p:cNvSpPr>
          <p:nvPr/>
        </p:nvSpPr>
        <p:spPr bwMode="auto">
          <a:xfrm>
            <a:off x="764704" y="7015527"/>
            <a:ext cx="2500312" cy="1249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defTabSz="3598863">
              <a:spcBef>
                <a:spcPct val="20000"/>
              </a:spcBef>
            </a:pPr>
            <a:r>
              <a:rPr lang="fr-FR" sz="800" dirty="0">
                <a:solidFill>
                  <a:srgbClr val="000000"/>
                </a:solidFill>
                <a:latin typeface="Calibri" pitchFamily="34" charset="0"/>
              </a:rPr>
              <a:t>Equipe Bijan Ghaleh</a:t>
            </a:r>
          </a:p>
          <a:p>
            <a:pPr marL="342900" indent="-342900" algn="ctr" defTabSz="3598863">
              <a:spcBef>
                <a:spcPct val="20000"/>
              </a:spcBef>
            </a:pPr>
            <a:r>
              <a:rPr lang="fr-FR" sz="800" dirty="0">
                <a:solidFill>
                  <a:srgbClr val="000000"/>
                </a:solidFill>
                <a:latin typeface="Calibri" pitchFamily="34" charset="0"/>
              </a:rPr>
              <a:t>Equipe Jorge Boczkowski, Sophie Lanone</a:t>
            </a:r>
          </a:p>
          <a:p>
            <a:pPr marL="342900" indent="-342900" algn="ctr" defTabSz="3598863">
              <a:spcBef>
                <a:spcPct val="20000"/>
              </a:spcBef>
            </a:pPr>
            <a:r>
              <a:rPr lang="fr-FR" sz="800" dirty="0">
                <a:solidFill>
                  <a:srgbClr val="000000"/>
                </a:solidFill>
                <a:latin typeface="Calibri" pitchFamily="34" charset="0"/>
              </a:rPr>
              <a:t>Equipe Serge Adnot</a:t>
            </a:r>
          </a:p>
          <a:p>
            <a:pPr marL="342900" indent="-342900" algn="ctr" defTabSz="3598863">
              <a:spcBef>
                <a:spcPct val="20000"/>
              </a:spcBef>
            </a:pPr>
            <a:r>
              <a:rPr lang="fr-FR" sz="800" dirty="0">
                <a:solidFill>
                  <a:srgbClr val="000000"/>
                </a:solidFill>
                <a:latin typeface="Calibri" pitchFamily="34" charset="0"/>
              </a:rPr>
              <a:t>Equipe Bruno Louis, Marcel Filoche</a:t>
            </a:r>
          </a:p>
          <a:p>
            <a:pPr marL="342900" indent="-342900" algn="ctr" defTabSz="3598863">
              <a:spcBef>
                <a:spcPct val="20000"/>
              </a:spcBef>
            </a:pPr>
            <a:r>
              <a:rPr lang="fr-FR" sz="800" dirty="0" smtClean="0">
                <a:solidFill>
                  <a:srgbClr val="000000"/>
                </a:solidFill>
                <a:latin typeface="Calibri" pitchFamily="34" charset="0"/>
              </a:rPr>
              <a:t>Equipe </a:t>
            </a:r>
            <a:r>
              <a:rPr lang="fr-FR" sz="800" dirty="0">
                <a:solidFill>
                  <a:srgbClr val="000000"/>
                </a:solidFill>
                <a:latin typeface="Calibri" pitchFamily="34" charset="0"/>
              </a:rPr>
              <a:t>Pascale Fanen</a:t>
            </a:r>
          </a:p>
          <a:p>
            <a:pPr marL="342900" indent="-342900" algn="ctr" defTabSz="3598863">
              <a:spcBef>
                <a:spcPct val="20000"/>
              </a:spcBef>
            </a:pPr>
            <a:r>
              <a:rPr lang="fr-FR" sz="800" dirty="0" smtClean="0">
                <a:solidFill>
                  <a:srgbClr val="000000"/>
                </a:solidFill>
                <a:latin typeface="Calibri" pitchFamily="34" charset="0"/>
              </a:rPr>
              <a:t>Equipe </a:t>
            </a:r>
            <a:r>
              <a:rPr lang="fr-FR" sz="800" dirty="0">
                <a:solidFill>
                  <a:srgbClr val="000000"/>
                </a:solidFill>
                <a:latin typeface="Calibri" pitchFamily="34" charset="0"/>
              </a:rPr>
              <a:t>Sylvie Dufour</a:t>
            </a:r>
          </a:p>
          <a:p>
            <a:pPr marL="342900" indent="-342900" algn="ctr" defTabSz="3598863">
              <a:spcBef>
                <a:spcPct val="20000"/>
              </a:spcBef>
            </a:pPr>
            <a:r>
              <a:rPr lang="fr-FR" sz="800" dirty="0" smtClean="0">
                <a:solidFill>
                  <a:srgbClr val="000000"/>
                </a:solidFill>
                <a:latin typeface="Calibri" pitchFamily="34" charset="0"/>
              </a:rPr>
              <a:t>Equipe </a:t>
            </a:r>
            <a:r>
              <a:rPr lang="fr-FR" sz="800" dirty="0">
                <a:solidFill>
                  <a:srgbClr val="000000"/>
                </a:solidFill>
                <a:latin typeface="Calibri" pitchFamily="34" charset="0"/>
              </a:rPr>
              <a:t>France </a:t>
            </a:r>
            <a:r>
              <a:rPr lang="fr-FR" sz="800" dirty="0" smtClean="0">
                <a:solidFill>
                  <a:srgbClr val="000000"/>
                </a:solidFill>
                <a:latin typeface="Calibri" pitchFamily="34" charset="0"/>
              </a:rPr>
              <a:t>Pirenne</a:t>
            </a:r>
            <a:endParaRPr lang="fr-FR" sz="800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 algn="ctr" defTabSz="3598863">
              <a:spcBef>
                <a:spcPct val="20000"/>
              </a:spcBef>
            </a:pPr>
            <a:r>
              <a:rPr lang="fr-FR" sz="800" dirty="0" smtClean="0">
                <a:solidFill>
                  <a:srgbClr val="000000"/>
                </a:solidFill>
                <a:latin typeface="Calibri" pitchFamily="34" charset="0"/>
              </a:rPr>
              <a:t>Equipe </a:t>
            </a:r>
            <a:r>
              <a:rPr lang="fr-FR" sz="800" dirty="0">
                <a:solidFill>
                  <a:srgbClr val="000000"/>
                </a:solidFill>
                <a:latin typeface="Calibri" pitchFamily="34" charset="0"/>
              </a:rPr>
              <a:t>Roberto Motterlini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4448</TotalTime>
  <Words>166</Words>
  <Application>Microsoft Macintosh PowerPoint</Application>
  <PresentationFormat>Présentation à l'écran (4:3)</PresentationFormat>
  <Paragraphs>45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Organigramme de l'IMRB</dc:title>
  <dc:creator>Eric Gintzburger</dc:creator>
  <cp:lastModifiedBy>Jean-Loup Duband</cp:lastModifiedBy>
  <cp:revision>341</cp:revision>
  <cp:lastPrinted>2015-04-09T11:23:38Z</cp:lastPrinted>
  <dcterms:created xsi:type="dcterms:W3CDTF">2009-03-24T15:20:57Z</dcterms:created>
  <dcterms:modified xsi:type="dcterms:W3CDTF">2015-08-25T12:23:11Z</dcterms:modified>
  <cp:category>Organisation</cp:category>
</cp:coreProperties>
</file>